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BROJ UČENIKA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13</c:v>
                </c:pt>
                <c:pt idx="4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axId val="111985024"/>
        <c:axId val="111986560"/>
      </c:barChart>
      <c:catAx>
        <c:axId val="11198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1986560"/>
        <c:crosses val="autoZero"/>
        <c:auto val="1"/>
        <c:lblAlgn val="ctr"/>
        <c:lblOffset val="100"/>
        <c:noMultiLvlLbl val="0"/>
      </c:catAx>
      <c:valAx>
        <c:axId val="1119865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19850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BROJ UČENIKA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14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161600"/>
        <c:axId val="33163136"/>
        <c:axId val="0"/>
      </c:bar3DChart>
      <c:catAx>
        <c:axId val="3316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3163136"/>
        <c:crosses val="autoZero"/>
        <c:auto val="1"/>
        <c:lblAlgn val="ctr"/>
        <c:lblOffset val="100"/>
        <c:noMultiLvlLbl val="0"/>
      </c:catAx>
      <c:valAx>
        <c:axId val="331631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3161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BROJ UČENIKA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6</c:v>
                </c:pt>
                <c:pt idx="1">
                  <c:v>1</c:v>
                </c:pt>
                <c:pt idx="2">
                  <c:v>5</c:v>
                </c:pt>
                <c:pt idx="3">
                  <c:v>9</c:v>
                </c:pt>
                <c:pt idx="4">
                  <c:v>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3225344"/>
        <c:axId val="114950528"/>
      </c:barChart>
      <c:catAx>
        <c:axId val="3322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4950528"/>
        <c:crosses val="autoZero"/>
        <c:auto val="1"/>
        <c:lblAlgn val="ctr"/>
        <c:lblOffset val="100"/>
        <c:noMultiLvlLbl val="0"/>
      </c:catAx>
      <c:valAx>
        <c:axId val="114950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3225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BROJ UČENIKA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15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15426816"/>
        <c:axId val="115428352"/>
        <c:axId val="0"/>
      </c:bar3DChart>
      <c:catAx>
        <c:axId val="11542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5428352"/>
        <c:crosses val="autoZero"/>
        <c:auto val="1"/>
        <c:lblAlgn val="ctr"/>
        <c:lblOffset val="100"/>
        <c:noMultiLvlLbl val="0"/>
      </c:catAx>
      <c:valAx>
        <c:axId val="115428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15426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BROJ UČENIKA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5306496"/>
        <c:axId val="115308032"/>
      </c:barChart>
      <c:catAx>
        <c:axId val="11530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5308032"/>
        <c:crosses val="autoZero"/>
        <c:auto val="1"/>
        <c:lblAlgn val="ctr"/>
        <c:lblOffset val="100"/>
        <c:noMultiLvlLbl val="0"/>
      </c:catAx>
      <c:valAx>
        <c:axId val="115308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1530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BROJ UČENIKA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08746624"/>
        <c:axId val="108748160"/>
      </c:barChart>
      <c:catAx>
        <c:axId val="10874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8748160"/>
        <c:crosses val="autoZero"/>
        <c:auto val="1"/>
        <c:lblAlgn val="ctr"/>
        <c:lblOffset val="100"/>
        <c:noMultiLvlLbl val="0"/>
      </c:catAx>
      <c:valAx>
        <c:axId val="1087481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08746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Ništa </c:v>
                </c:pt>
                <c:pt idx="1">
                  <c:v>VEĆI BROJ UČENIKA</c:v>
                </c:pt>
                <c:pt idx="2">
                  <c:v>svi predmeti </c:v>
                </c:pt>
                <c:pt idx="3">
                  <c:v>Isključiti nastavnike</c:v>
                </c:pt>
                <c:pt idx="4">
                  <c:v>dan - TJEDAN</c:v>
                </c:pt>
                <c:pt idx="5">
                  <c:v>Isključiti ispite!</c:v>
                </c:pt>
                <c:pt idx="6">
                  <c:v>Promjena imena </c:v>
                </c:pt>
                <c:pt idx="7">
                  <c:v>Priprema nastavnika</c:v>
                </c:pt>
                <c:pt idx="8">
                  <c:v>KOMUNIKACIJA U-N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20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pyramid"/>
        <c:axId val="115401088"/>
        <c:axId val="115402624"/>
        <c:axId val="0"/>
      </c:bar3DChart>
      <c:catAx>
        <c:axId val="115401088"/>
        <c:scaling>
          <c:orientation val="minMax"/>
        </c:scaling>
        <c:delete val="0"/>
        <c:axPos val="l"/>
        <c:majorTickMark val="none"/>
        <c:minorTickMark val="none"/>
        <c:tickLblPos val="nextTo"/>
        <c:crossAx val="115402624"/>
        <c:crosses val="autoZero"/>
        <c:auto val="1"/>
        <c:lblAlgn val="ctr"/>
        <c:lblOffset val="100"/>
        <c:noMultiLvlLbl val="0"/>
      </c:catAx>
      <c:valAx>
        <c:axId val="11540262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15401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broj učenika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Učenik kao nastavnik</c:v>
                </c:pt>
                <c:pt idx="1">
                  <c:v>Nastavnik kao učenik</c:v>
                </c:pt>
                <c:pt idx="2">
                  <c:v>Sve </c:v>
                </c:pt>
                <c:pt idx="3">
                  <c:v>Atmosfera </c:v>
                </c:pt>
                <c:pt idx="4">
                  <c:v>Metode rada</c:v>
                </c:pt>
                <c:pt idx="5">
                  <c:v>Pedagog </c:v>
                </c:pt>
                <c:pt idx="6">
                  <c:v>Ravnatelj </c:v>
                </c:pt>
                <c:pt idx="7">
                  <c:v>Sama ideja 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76"/>
        <c:axId val="115751168"/>
        <c:axId val="115761152"/>
      </c:barChart>
      <c:catAx>
        <c:axId val="11575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5761152"/>
        <c:crosses val="autoZero"/>
        <c:auto val="1"/>
        <c:lblAlgn val="ctr"/>
        <c:lblOffset val="100"/>
        <c:noMultiLvlLbl val="0"/>
      </c:catAx>
      <c:valAx>
        <c:axId val="115761152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c:spPr>
        </c:minorGridlines>
        <c:numFmt formatCode="General" sourceLinked="1"/>
        <c:majorTickMark val="out"/>
        <c:minorTickMark val="none"/>
        <c:tickLblPos val="nextTo"/>
        <c:crossAx val="115751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Ništa, sve je bilo super </c:v>
                </c:pt>
                <c:pt idx="1">
                  <c:v>Uključenost nastavnika</c:v>
                </c:pt>
                <c:pt idx="2">
                  <c:v>Pomaganje</c:v>
                </c:pt>
                <c:pt idx="3">
                  <c:v>Provjere znanja</c:v>
                </c:pt>
                <c:pt idx="4">
                  <c:v>Pasivni učenici</c:v>
                </c:pt>
                <c:pt idx="5">
                  <c:v>Previše pisanja </c:v>
                </c:pt>
                <c:pt idx="6">
                  <c:v>Trajanje projekta</c:v>
                </c:pt>
                <c:pt idx="7">
                  <c:v>nastavnici koji sjede do nas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13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36160"/>
        <c:axId val="115037696"/>
      </c:barChart>
      <c:catAx>
        <c:axId val="11503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sr-Latn-RS"/>
          </a:p>
        </c:txPr>
        <c:crossAx val="115037696"/>
        <c:crosses val="autoZero"/>
        <c:auto val="1"/>
        <c:lblAlgn val="ctr"/>
        <c:lblOffset val="100"/>
        <c:noMultiLvlLbl val="0"/>
      </c:catAx>
      <c:valAx>
        <c:axId val="115037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036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2DBC7B-BC67-4760-883E-D0AD167871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r-HR"/>
        </a:p>
      </dgm:t>
    </dgm:pt>
    <dgm:pt modelId="{E67EDBAB-A9B9-42C8-961E-A8C72E785A09}">
      <dgm:prSet/>
      <dgm:spPr/>
      <dgm:t>
        <a:bodyPr/>
        <a:lstStyle/>
        <a:p>
          <a:pPr rtl="0"/>
          <a:r>
            <a:rPr lang="hr-HR" baseline="0" smtClean="0"/>
            <a:t>ANALIZA PROVEDBE PROJEKTA </a:t>
          </a:r>
          <a:br>
            <a:rPr lang="hr-HR" baseline="0" smtClean="0"/>
          </a:br>
          <a:r>
            <a:rPr lang="hr-HR" b="1" baseline="0" smtClean="0"/>
            <a:t>DANI OBRNUTIH ULOGA</a:t>
          </a:r>
          <a:endParaRPr lang="hr-HR"/>
        </a:p>
      </dgm:t>
    </dgm:pt>
    <dgm:pt modelId="{8D0F5266-CF41-43AB-AD81-9698E5FA5535}" type="parTrans" cxnId="{308607B2-FA75-4D5A-BC1F-6BB359E9989F}">
      <dgm:prSet/>
      <dgm:spPr/>
      <dgm:t>
        <a:bodyPr/>
        <a:lstStyle/>
        <a:p>
          <a:endParaRPr lang="hr-HR"/>
        </a:p>
      </dgm:t>
    </dgm:pt>
    <dgm:pt modelId="{FDD02F7D-D4D7-4E18-8A58-143A7FF6CA9C}" type="sibTrans" cxnId="{308607B2-FA75-4D5A-BC1F-6BB359E9989F}">
      <dgm:prSet/>
      <dgm:spPr/>
      <dgm:t>
        <a:bodyPr/>
        <a:lstStyle/>
        <a:p>
          <a:endParaRPr lang="hr-HR"/>
        </a:p>
      </dgm:t>
    </dgm:pt>
    <dgm:pt modelId="{8291060E-AE36-4E5B-84AB-0690889A363C}" type="pres">
      <dgm:prSet presAssocID="{AF2DBC7B-BC67-4760-883E-D0AD167871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A58B1FC-21AB-4F14-9B1B-E5CF4912B7AB}" type="pres">
      <dgm:prSet presAssocID="{E67EDBAB-A9B9-42C8-961E-A8C72E785A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D6521D2-F459-43B1-A80D-D90F50AD2BC0}" type="presOf" srcId="{E67EDBAB-A9B9-42C8-961E-A8C72E785A09}" destId="{BA58B1FC-21AB-4F14-9B1B-E5CF4912B7AB}" srcOrd="0" destOrd="0" presId="urn:microsoft.com/office/officeart/2005/8/layout/vList2"/>
    <dgm:cxn modelId="{2A99B2EE-2C07-47E5-9141-294541BA76D7}" type="presOf" srcId="{AF2DBC7B-BC67-4760-883E-D0AD167871D7}" destId="{8291060E-AE36-4E5B-84AB-0690889A363C}" srcOrd="0" destOrd="0" presId="urn:microsoft.com/office/officeart/2005/8/layout/vList2"/>
    <dgm:cxn modelId="{308607B2-FA75-4D5A-BC1F-6BB359E9989F}" srcId="{AF2DBC7B-BC67-4760-883E-D0AD167871D7}" destId="{E67EDBAB-A9B9-42C8-961E-A8C72E785A09}" srcOrd="0" destOrd="0" parTransId="{8D0F5266-CF41-43AB-AD81-9698E5FA5535}" sibTransId="{FDD02F7D-D4D7-4E18-8A58-143A7FF6CA9C}"/>
    <dgm:cxn modelId="{10BECD9E-CC3A-40D5-A0EF-F0D8DDAE98E3}" type="presParOf" srcId="{8291060E-AE36-4E5B-84AB-0690889A363C}" destId="{BA58B1FC-21AB-4F14-9B1B-E5CF4912B7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8B1FC-21AB-4F14-9B1B-E5CF4912B7AB}">
      <dsp:nvSpPr>
        <dsp:cNvPr id="0" name=""/>
        <dsp:cNvSpPr/>
      </dsp:nvSpPr>
      <dsp:spPr>
        <a:xfrm>
          <a:off x="0" y="9612"/>
          <a:ext cx="7772400" cy="145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000" kern="1200" baseline="0" smtClean="0"/>
            <a:t>ANALIZA PROVEDBE PROJEKTA </a:t>
          </a:r>
          <a:br>
            <a:rPr lang="hr-HR" sz="4000" kern="1200" baseline="0" smtClean="0"/>
          </a:br>
          <a:r>
            <a:rPr lang="hr-HR" sz="4000" b="1" kern="1200" baseline="0" smtClean="0"/>
            <a:t>DANI OBRNUTIH ULOGA</a:t>
          </a:r>
          <a:endParaRPr lang="hr-HR" sz="4000" kern="1200"/>
        </a:p>
      </dsp:txBody>
      <dsp:txXfrm>
        <a:off x="70822" y="80434"/>
        <a:ext cx="7630756" cy="1309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7446B73-A244-419C-B0C6-322DF4719D9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9AA996-8C70-46E7-97E3-4A0F7CCD816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6B73-A244-419C-B0C6-322DF4719D9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A996-8C70-46E7-97E3-4A0F7CCD81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7446B73-A244-419C-B0C6-322DF4719D9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19AA996-8C70-46E7-97E3-4A0F7CCD816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6B73-A244-419C-B0C6-322DF4719D9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9AA996-8C70-46E7-97E3-4A0F7CCD816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6B73-A244-419C-B0C6-322DF4719D9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19AA996-8C70-46E7-97E3-4A0F7CCD8164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7446B73-A244-419C-B0C6-322DF4719D9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19AA996-8C70-46E7-97E3-4A0F7CCD8164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7446B73-A244-419C-B0C6-322DF4719D9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19AA996-8C70-46E7-97E3-4A0F7CCD8164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6B73-A244-419C-B0C6-322DF4719D9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9AA996-8C70-46E7-97E3-4A0F7CCD81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6B73-A244-419C-B0C6-322DF4719D9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9AA996-8C70-46E7-97E3-4A0F7CCD81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6B73-A244-419C-B0C6-322DF4719D9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9AA996-8C70-46E7-97E3-4A0F7CCD8164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7446B73-A244-419C-B0C6-322DF4719D9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19AA996-8C70-46E7-97E3-4A0F7CCD8164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446B73-A244-419C-B0C6-322DF4719D9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9AA996-8C70-46E7-97E3-4A0F7CCD816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62937" y="836712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logo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065" y="2780928"/>
            <a:ext cx="4722144" cy="27608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4831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PODRUČJE 9 – </a:t>
            </a:r>
            <a:r>
              <a:rPr lang="pt-BR" sz="3200" b="1" dirty="0" smtClean="0"/>
              <a:t>Što vam se najmanje svidjelo?</a:t>
            </a:r>
            <a:endParaRPr lang="hr-HR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8090071"/>
              </p:ext>
            </p:extLst>
          </p:nvPr>
        </p:nvGraphicFramePr>
        <p:xfrm>
          <a:off x="0" y="1340768"/>
          <a:ext cx="91440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728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PODRUČJE 1 </a:t>
            </a:r>
            <a:r>
              <a:rPr lang="hr-HR" dirty="0" smtClean="0"/>
              <a:t>– </a:t>
            </a:r>
            <a:r>
              <a:rPr lang="hr-HR" b="1" dirty="0"/>
              <a:t>P</a:t>
            </a:r>
            <a:r>
              <a:rPr lang="hr-HR" b="1" dirty="0" smtClean="0"/>
              <a:t>riprema sudionika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03209574"/>
              </p:ext>
            </p:extLst>
          </p:nvPr>
        </p:nvGraphicFramePr>
        <p:xfrm>
          <a:off x="179512" y="1484784"/>
          <a:ext cx="850728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231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El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PODRUČJE 2 – </a:t>
            </a:r>
            <a:r>
              <a:rPr lang="hr-HR" b="1" dirty="0" smtClean="0"/>
              <a:t>Učenik kao nastavnik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49123199"/>
              </p:ext>
            </p:extLst>
          </p:nvPr>
        </p:nvGraphicFramePr>
        <p:xfrm>
          <a:off x="0" y="1600200"/>
          <a:ext cx="8748464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109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El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PODRUČJE 3 – </a:t>
            </a:r>
            <a:r>
              <a:rPr lang="hr-HR" b="1" dirty="0" smtClean="0"/>
              <a:t>Nastavnik kao učenik</a:t>
            </a:r>
            <a:endParaRPr lang="hr-HR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05553557"/>
              </p:ext>
            </p:extLst>
          </p:nvPr>
        </p:nvGraphicFramePr>
        <p:xfrm>
          <a:off x="179512" y="1600200"/>
          <a:ext cx="8586663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733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categoryEl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PODRUČJE 4 – </a:t>
            </a:r>
            <a:r>
              <a:rPr lang="pl-PL" b="1" dirty="0" smtClean="0"/>
              <a:t>Projekt je ispunio moja očekivanja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45267533"/>
              </p:ext>
            </p:extLst>
          </p:nvPr>
        </p:nvGraphicFramePr>
        <p:xfrm>
          <a:off x="107504" y="1412776"/>
          <a:ext cx="866164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203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El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PODRUČJE 5 – </a:t>
            </a:r>
            <a:r>
              <a:rPr lang="pl-PL" b="1" dirty="0" smtClean="0"/>
              <a:t>Zanimljivost projekta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76061073"/>
              </p:ext>
            </p:extLst>
          </p:nvPr>
        </p:nvGraphicFramePr>
        <p:xfrm>
          <a:off x="107504" y="1600200"/>
          <a:ext cx="8658671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219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El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PODRUČJE 6 – </a:t>
            </a:r>
            <a:r>
              <a:rPr lang="hr-HR" b="1" dirty="0" smtClean="0"/>
              <a:t>Ovakav projekt bi se trebao organizirati svake godine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31422659"/>
              </p:ext>
            </p:extLst>
          </p:nvPr>
        </p:nvGraphicFramePr>
        <p:xfrm>
          <a:off x="179512" y="1600200"/>
          <a:ext cx="8640959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235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El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pl-PL" sz="2800" dirty="0" smtClean="0"/>
              <a:t>PODRUČJE 7 – </a:t>
            </a:r>
            <a:r>
              <a:rPr lang="pl-PL" sz="2800" b="1" dirty="0" smtClean="0"/>
              <a:t>Što biste promijenili u organizaciji projekta?</a:t>
            </a:r>
            <a:endParaRPr lang="hr-HR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87823643"/>
              </p:ext>
            </p:extLst>
          </p:nvPr>
        </p:nvGraphicFramePr>
        <p:xfrm>
          <a:off x="-108520" y="1052736"/>
          <a:ext cx="925252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103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PODRUČJE 8 – </a:t>
            </a:r>
            <a:r>
              <a:rPr lang="hr-HR" sz="3200" b="1" dirty="0" smtClean="0"/>
              <a:t>Što vam se najviše svidjelo?</a:t>
            </a:r>
            <a:endParaRPr lang="hr-HR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03176903"/>
              </p:ext>
            </p:extLst>
          </p:nvPr>
        </p:nvGraphicFramePr>
        <p:xfrm>
          <a:off x="179512" y="1457400"/>
          <a:ext cx="89644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471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135</TotalTime>
  <Words>78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PowerPoint Presentation</vt:lpstr>
      <vt:lpstr>PODRUČJE 1 – Priprema sudionika</vt:lpstr>
      <vt:lpstr>PODRUČJE 2 – Učenik kao nastavnik</vt:lpstr>
      <vt:lpstr>PODRUČJE 3 – Nastavnik kao učenik</vt:lpstr>
      <vt:lpstr>PODRUČJE 4 – Projekt je ispunio moja očekivanja</vt:lpstr>
      <vt:lpstr>PODRUČJE 5 – Zanimljivost projekta</vt:lpstr>
      <vt:lpstr>PODRUČJE 6 – Ovakav projekt bi se trebao organizirati svake godine</vt:lpstr>
      <vt:lpstr>PODRUČJE 7 – Što biste promijenili u organizaciji projekta?</vt:lpstr>
      <vt:lpstr>PODRUČJE 8 – Što vam se najviše svidjelo?</vt:lpstr>
      <vt:lpstr>PODRUČJE 9 – Što vam se najmanje svidjelo?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PROVEDBE PROJEKTA  DANI OBRNUTIH ULOGA</dc:title>
  <dc:creator>MAJA</dc:creator>
  <cp:lastModifiedBy>MAJA</cp:lastModifiedBy>
  <cp:revision>10</cp:revision>
  <dcterms:created xsi:type="dcterms:W3CDTF">2015-05-04T17:07:27Z</dcterms:created>
  <dcterms:modified xsi:type="dcterms:W3CDTF">2015-05-12T13:14:55Z</dcterms:modified>
</cp:coreProperties>
</file>