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6" r:id="rId4"/>
    <p:sldId id="258" r:id="rId5"/>
    <p:sldId id="269" r:id="rId6"/>
    <p:sldId id="268" r:id="rId7"/>
    <p:sldId id="275" r:id="rId8"/>
    <p:sldId id="265" r:id="rId9"/>
    <p:sldId id="264" r:id="rId10"/>
    <p:sldId id="263" r:id="rId11"/>
    <p:sldId id="270" r:id="rId12"/>
    <p:sldId id="262" r:id="rId13"/>
    <p:sldId id="259" r:id="rId14"/>
    <p:sldId id="272" r:id="rId15"/>
    <p:sldId id="271" r:id="rId16"/>
    <p:sldId id="273" r:id="rId17"/>
    <p:sldId id="274" r:id="rId18"/>
    <p:sldId id="261" r:id="rId1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55219-5CBB-4331-B3A4-44BF78B91629}" type="datetimeFigureOut">
              <a:rPr lang="sr-Latn-CS" smtClean="0"/>
              <a:pPr/>
              <a:t>20.9.2018</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C8E74-364C-48C0-A9EC-1B81D2630CE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a:t>U ovoj</a:t>
            </a:r>
            <a:r>
              <a:rPr lang="hr-HR" baseline="0" dirty="0"/>
              <a:t> školskoj godini (2017/2018) </a:t>
            </a:r>
            <a:r>
              <a:rPr lang="hr-HR" baseline="0" dirty="0" err="1"/>
              <a:t>Ankora</a:t>
            </a:r>
            <a:r>
              <a:rPr lang="hr-HR" baseline="0" dirty="0"/>
              <a:t> se prijavila na natječaj Ministarstva turizma s projektom Vela </a:t>
            </a:r>
            <a:r>
              <a:rPr lang="hr-HR" baseline="0" dirty="0" err="1"/>
              <a:t>spila</a:t>
            </a:r>
            <a:r>
              <a:rPr lang="hr-HR" baseline="0" dirty="0"/>
              <a:t> – let’s </a:t>
            </a:r>
            <a:r>
              <a:rPr lang="hr-HR" baseline="0" dirty="0" err="1"/>
              <a:t>make</a:t>
            </a:r>
            <a:r>
              <a:rPr lang="hr-HR" baseline="0" dirty="0"/>
              <a:t> it </a:t>
            </a:r>
            <a:r>
              <a:rPr lang="hr-HR" baseline="0" dirty="0" err="1"/>
              <a:t>famous</a:t>
            </a:r>
            <a:r>
              <a:rPr lang="hr-HR" baseline="0" dirty="0"/>
              <a:t> i prošli smo u 20 najboljih projekta koji su financirani sa 20 000 kn. Naš cilj je promovirati Velu </a:t>
            </a:r>
            <a:r>
              <a:rPr lang="hr-HR" baseline="0" dirty="0" err="1"/>
              <a:t>Spilu</a:t>
            </a:r>
            <a:r>
              <a:rPr lang="hr-HR" baseline="0" dirty="0"/>
              <a:t> na način da mi naučimo o njoj, da svoja znanja podijelimo s drugima, da napravimo promotivne materijale i audio vodič za Velu </a:t>
            </a:r>
            <a:r>
              <a:rPr lang="hr-HR" baseline="0" dirty="0" err="1"/>
              <a:t>Spilu</a:t>
            </a:r>
            <a:r>
              <a:rPr lang="hr-HR" baseline="0" dirty="0"/>
              <a:t>. Sve promotivne materijale kasnije ćete uzeti na našem štandu, a mi ćemo vam ukratko ispričati kako smo napravili audio vodič.</a:t>
            </a:r>
          </a:p>
          <a:p>
            <a:endParaRPr lang="hr-HR" baseline="0" dirty="0"/>
          </a:p>
          <a:p>
            <a:r>
              <a:rPr lang="hr-HR" baseline="0" dirty="0"/>
              <a:t>( i na kraju naš projekt xxx o kojem su nastavnice već rekle najbitnije, dakle mi smo napravili audio vodič na </a:t>
            </a:r>
            <a:r>
              <a:rPr lang="hr-HR" baseline="0" dirty="0" err="1"/>
              <a:t>hr</a:t>
            </a:r>
            <a:r>
              <a:rPr lang="hr-HR" baseline="0" dirty="0"/>
              <a:t> jeziku i promotivne materijale koje ćete vidjeti na štandu)</a:t>
            </a:r>
            <a:endParaRPr lang="hr-HR" dirty="0"/>
          </a:p>
        </p:txBody>
      </p:sp>
      <p:sp>
        <p:nvSpPr>
          <p:cNvPr id="4" name="Rezervirano mjesto broja slajda 3"/>
          <p:cNvSpPr>
            <a:spLocks noGrp="1"/>
          </p:cNvSpPr>
          <p:nvPr>
            <p:ph type="sldNum" sz="quarter" idx="10"/>
          </p:nvPr>
        </p:nvSpPr>
        <p:spPr/>
        <p:txBody>
          <a:bodyPr/>
          <a:lstStyle/>
          <a:p>
            <a:fld id="{C1A7603A-9A68-473A-B828-10CDF29C6DDF}" type="slidenum">
              <a:rPr lang="hr-HR" smtClean="0"/>
              <a:pPr/>
              <a:t>2</a:t>
            </a:fld>
            <a:endParaRPr lang="hr-HR"/>
          </a:p>
        </p:txBody>
      </p:sp>
    </p:spTree>
    <p:extLst>
      <p:ext uri="{BB962C8B-B14F-4D97-AF65-F5344CB8AC3E}">
        <p14:creationId xmlns:p14="http://schemas.microsoft.com/office/powerpoint/2010/main" xmlns="" val="150432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Kroz</a:t>
            </a:r>
            <a:r>
              <a:rPr lang="hr-HR" baseline="0" dirty="0"/>
              <a:t> slike ćemo vam pokazati kako je tekao naš projekt. Najprije smo morali doznati što više o Veloj spili. U tome nam je pomogao g. Dinko Radić koji nam je održao predavanje u CZK,  i u samoj Veloj spili. Mi smo ga snimali na diktafon i iz toga izvukli tekst za audio vodič i promotivne materijale.  Zatim su nas posjetili učenici iz Senegalije pa smo ih mi odveli u CZK i u Velu spilu. Na internetu smo pronašli program za izradu audio vodiča te smo proučili kako funkcionira. Zatim smo na radiju snimali tekst dio po dio kako bismo mogli ubaciti u program za izradu audio vodiča. Zahvaljujemo radiju Val na strpljenju jer smo neke stvari morali ponavljati pa nakon par dana ispravljati, ali na kraju je sve ispalo dobro. Evo ovo je ta stranica. Naš audio vodič skida se kao mobilna aplikacija i besplatan je, a vodi vas od Centra za kulturu do Vele spile uz priču koja obuhvaća sve ovo što ste čuli kroz našu prezentaciju. Na našem štandu možete uzeti promotivne materijale na kojima je otisnut QR kod za skidanje aplikacije pa možete i sami isprobati kako to funkcionira. I na kraju, ono najbitnije što smo radili stavili smo na našu web stranicu pod rubriku “Projekt Vela spila”. </a:t>
            </a:r>
            <a:endParaRPr lang="en-US" dirty="0"/>
          </a:p>
        </p:txBody>
      </p:sp>
      <p:sp>
        <p:nvSpPr>
          <p:cNvPr id="4" name="Slide Number Placeholder 3"/>
          <p:cNvSpPr>
            <a:spLocks noGrp="1"/>
          </p:cNvSpPr>
          <p:nvPr>
            <p:ph type="sldNum" sz="quarter" idx="10"/>
          </p:nvPr>
        </p:nvSpPr>
        <p:spPr/>
        <p:txBody>
          <a:bodyPr/>
          <a:lstStyle/>
          <a:p>
            <a:fld id="{C1A7603A-9A68-473A-B828-10CDF29C6DDF}" type="slidenum">
              <a:rPr lang="hr-HR" smtClean="0"/>
              <a:pPr/>
              <a:t>4</a:t>
            </a:fld>
            <a:endParaRPr lang="hr-HR"/>
          </a:p>
        </p:txBody>
      </p:sp>
    </p:spTree>
    <p:extLst>
      <p:ext uri="{BB962C8B-B14F-4D97-AF65-F5344CB8AC3E}">
        <p14:creationId xmlns:p14="http://schemas.microsoft.com/office/powerpoint/2010/main" xmlns="" val="24202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Čestitamo pobjedniku (ili pobjednici). Pobjednik</a:t>
            </a:r>
            <a:r>
              <a:rPr lang="hr-HR" baseline="0" dirty="0" smtClean="0"/>
              <a:t> će kasnije preuzeti svoju nagradu na našem štandu. Nadamo se da vam je bilo zanimljivo i zabavno.</a:t>
            </a:r>
          </a:p>
          <a:p>
            <a:r>
              <a:rPr lang="hr-HR" baseline="0" dirty="0" smtClean="0"/>
              <a:t>Želimo još jednom zahvaliti Dinku Radiću na suradnji i g. Karlu </a:t>
            </a:r>
            <a:r>
              <a:rPr lang="hr-HR" baseline="0" dirty="0" err="1" smtClean="0"/>
              <a:t>Fiu</a:t>
            </a:r>
            <a:r>
              <a:rPr lang="hr-HR" baseline="0" dirty="0" smtClean="0"/>
              <a:t> koji nam je poklonio nekoliko fotografija za ovu prezentaciju. Također hvala svima vama koji ste došli večeras ovdje.</a:t>
            </a:r>
            <a:endParaRPr lang="en-US" dirty="0"/>
          </a:p>
        </p:txBody>
      </p:sp>
      <p:sp>
        <p:nvSpPr>
          <p:cNvPr id="4" name="Slide Number Placeholder 3"/>
          <p:cNvSpPr>
            <a:spLocks noGrp="1"/>
          </p:cNvSpPr>
          <p:nvPr>
            <p:ph type="sldNum" sz="quarter" idx="10"/>
          </p:nvPr>
        </p:nvSpPr>
        <p:spPr/>
        <p:txBody>
          <a:bodyPr/>
          <a:lstStyle/>
          <a:p>
            <a:fld id="{C1A7603A-9A68-473A-B828-10CDF29C6DDF}" type="slidenum">
              <a:rPr lang="hr-HR" smtClean="0"/>
              <a:pPr/>
              <a:t>13</a:t>
            </a:fld>
            <a:endParaRPr lang="hr-HR"/>
          </a:p>
        </p:txBody>
      </p:sp>
    </p:spTree>
    <p:extLst>
      <p:ext uri="{BB962C8B-B14F-4D97-AF65-F5344CB8AC3E}">
        <p14:creationId xmlns:p14="http://schemas.microsoft.com/office/powerpoint/2010/main" xmlns="" val="340766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20.9.2018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A071-2A74-455A-A49A-8BB21E4AC2F6}" type="datetimeFigureOut">
              <a:rPr lang="sr-Latn-CS" smtClean="0"/>
              <a:pPr/>
              <a:t>20.9.2018</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nkoramt.wixsite.com/ankora-vela-luk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VELASPI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ela%20spila%20pp%20za%205.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adlet.com/maja_ticinovic/velaspil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b="1" dirty="0" smtClean="0"/>
              <a:t>VELA SPILA</a:t>
            </a:r>
            <a:br>
              <a:rPr lang="hr-HR" b="1" dirty="0" smtClean="0"/>
            </a:br>
            <a:r>
              <a:rPr lang="hr-HR" b="1" dirty="0" smtClean="0"/>
              <a:t>Let’s </a:t>
            </a:r>
            <a:r>
              <a:rPr lang="hr-HR" b="1" dirty="0" err="1" smtClean="0"/>
              <a:t>make</a:t>
            </a:r>
            <a:r>
              <a:rPr lang="hr-HR" b="1" dirty="0" smtClean="0"/>
              <a:t> it </a:t>
            </a:r>
            <a:r>
              <a:rPr lang="hr-HR" b="1" dirty="0" err="1" smtClean="0"/>
              <a:t>famous</a:t>
            </a:r>
            <a:endParaRPr lang="hr-HR" b="1" dirty="0"/>
          </a:p>
        </p:txBody>
      </p:sp>
      <p:sp>
        <p:nvSpPr>
          <p:cNvPr id="3" name="Podnaslov 2"/>
          <p:cNvSpPr>
            <a:spLocks noGrp="1"/>
          </p:cNvSpPr>
          <p:nvPr>
            <p:ph type="subTitle" idx="1"/>
          </p:nvPr>
        </p:nvSpPr>
        <p:spPr/>
        <p:txBody>
          <a:bodyPr/>
          <a:lstStyle/>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AUDIO ZAPISE I TEKSTOVE SMO UBACILI U IZI TRAVEL  PROGRAM</a:t>
            </a:r>
            <a:endParaRPr lang="hr-HR" dirty="0"/>
          </a:p>
        </p:txBody>
      </p:sp>
      <p:sp>
        <p:nvSpPr>
          <p:cNvPr id="3" name="Rezervirano mjesto sadržaja 2"/>
          <p:cNvSpPr>
            <a:spLocks noGrp="1"/>
          </p:cNvSpPr>
          <p:nvPr>
            <p:ph idx="1"/>
          </p:nvPr>
        </p:nvSpPr>
        <p:spPr/>
        <p:txBody>
          <a:bodyPr/>
          <a:lstStyle/>
          <a:p>
            <a:endParaRPr lang="hr-HR"/>
          </a:p>
        </p:txBody>
      </p:sp>
      <p:pic>
        <p:nvPicPr>
          <p:cNvPr id="4" name="Slika 3">
            <a:extLst>
              <a:ext uri="{FF2B5EF4-FFF2-40B4-BE49-F238E27FC236}">
                <a16:creationId xmlns:a16="http://schemas.microsoft.com/office/drawing/2014/main" xmlns="" id="{B2A39A61-CB53-4877-865C-43113F1212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472" y="1392756"/>
            <a:ext cx="7848613" cy="5133854"/>
          </a:xfrm>
          <a:prstGeom prst="rect">
            <a:avLst/>
          </a:prstGeom>
        </p:spPr>
      </p:pic>
      <p:sp>
        <p:nvSpPr>
          <p:cNvPr id="5" name="TekstniOkvir 4"/>
          <p:cNvSpPr txBox="1"/>
          <p:nvPr/>
        </p:nvSpPr>
        <p:spPr>
          <a:xfrm>
            <a:off x="5786446" y="3786190"/>
            <a:ext cx="2895793" cy="1200329"/>
          </a:xfrm>
          <a:prstGeom prst="rect">
            <a:avLst/>
          </a:prstGeom>
          <a:noFill/>
        </p:spPr>
        <p:txBody>
          <a:bodyPr wrap="none" rtlCol="0">
            <a:spAutoFit/>
          </a:bodyPr>
          <a:lstStyle/>
          <a:p>
            <a:r>
              <a:rPr lang="hr-HR" dirty="0" smtClean="0"/>
              <a:t>PROGRAM JE GENERIRAO</a:t>
            </a:r>
          </a:p>
          <a:p>
            <a:r>
              <a:rPr lang="hr-HR" dirty="0" smtClean="0"/>
              <a:t> QR KOD KOJEG SMO STAVILI </a:t>
            </a:r>
          </a:p>
          <a:p>
            <a:r>
              <a:rPr lang="hr-HR" dirty="0" smtClean="0"/>
              <a:t>NA SVE PROMOTIVNE</a:t>
            </a:r>
          </a:p>
          <a:p>
            <a:r>
              <a:rPr lang="hr-HR" dirty="0" smtClean="0"/>
              <a:t> MATERIJALE</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IZRADILI SMO i TISKALI</a:t>
            </a:r>
            <a:br>
              <a:rPr lang="hr-HR" dirty="0" smtClean="0"/>
            </a:br>
            <a:r>
              <a:rPr lang="hr-HR" dirty="0" smtClean="0"/>
              <a:t> PROMOTIVNE MATERIJALE</a:t>
            </a:r>
            <a:endParaRPr lang="hr-HR" dirty="0"/>
          </a:p>
        </p:txBody>
      </p:sp>
      <p:sp>
        <p:nvSpPr>
          <p:cNvPr id="3" name="Rezervirano mjesto sadržaja 2"/>
          <p:cNvSpPr>
            <a:spLocks noGrp="1"/>
          </p:cNvSpPr>
          <p:nvPr>
            <p:ph idx="1"/>
          </p:nvPr>
        </p:nvSpPr>
        <p:spPr/>
        <p:txBody>
          <a:bodyPr/>
          <a:lstStyle/>
          <a:p>
            <a:pPr algn="ctr"/>
            <a:r>
              <a:rPr lang="hr-HR" dirty="0" smtClean="0"/>
              <a:t>LETAK</a:t>
            </a:r>
          </a:p>
          <a:p>
            <a:pPr algn="ctr"/>
            <a:r>
              <a:rPr lang="hr-HR" dirty="0" smtClean="0"/>
              <a:t>BROŠURA</a:t>
            </a:r>
          </a:p>
          <a:p>
            <a:pPr algn="ctr"/>
            <a:r>
              <a:rPr lang="hr-HR" dirty="0" smtClean="0"/>
              <a:t>STRANIČNIK</a:t>
            </a:r>
          </a:p>
          <a:p>
            <a:endParaRPr lang="hr-HR" dirty="0" smtClean="0"/>
          </a:p>
          <a:p>
            <a:pPr>
              <a:buNone/>
            </a:pPr>
            <a:r>
              <a:rPr lang="hr-HR" dirty="0" smtClean="0"/>
              <a:t>Učenici su napravili materijale u programu Publisher, a profesionalni grafičar ih je doradio za tisak.</a:t>
            </a:r>
          </a:p>
          <a:p>
            <a:pPr>
              <a:buNone/>
            </a:pPr>
            <a:endParaRPr lang="hr-H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SVE VAŽNO O PROJEKTU OBJAVILI SMO NA NAŠOJ WEB STRANICI</a:t>
            </a:r>
            <a:endParaRPr lang="hr-HR" dirty="0"/>
          </a:p>
        </p:txBody>
      </p:sp>
      <p:sp>
        <p:nvSpPr>
          <p:cNvPr id="3" name="Rezervirano mjesto sadržaja 2"/>
          <p:cNvSpPr>
            <a:spLocks noGrp="1"/>
          </p:cNvSpPr>
          <p:nvPr>
            <p:ph idx="1"/>
          </p:nvPr>
        </p:nvSpPr>
        <p:spPr>
          <a:xfrm>
            <a:off x="928662" y="2000240"/>
            <a:ext cx="7758138" cy="4125923"/>
          </a:xfrm>
        </p:spPr>
        <p:txBody>
          <a:bodyPr/>
          <a:lstStyle/>
          <a:p>
            <a:endParaRPr lang="hr-HR" dirty="0"/>
          </a:p>
        </p:txBody>
      </p:sp>
      <p:pic>
        <p:nvPicPr>
          <p:cNvPr id="4" name="Slika 3">
            <a:extLst>
              <a:ext uri="{FF2B5EF4-FFF2-40B4-BE49-F238E27FC236}">
                <a16:creationId xmlns:a16="http://schemas.microsoft.com/office/drawing/2014/main" xmlns="" id="{88A83C57-2720-4D2B-A17B-ED388EA559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8662" y="1785926"/>
            <a:ext cx="6500858" cy="4873264"/>
          </a:xfrm>
          <a:prstGeom prst="rect">
            <a:avLst/>
          </a:prstGeom>
        </p:spPr>
      </p:pic>
      <p:sp>
        <p:nvSpPr>
          <p:cNvPr id="6" name="Pravokutnik 5"/>
          <p:cNvSpPr/>
          <p:nvPr/>
        </p:nvSpPr>
        <p:spPr>
          <a:xfrm>
            <a:off x="3571868" y="1428736"/>
            <a:ext cx="4498732" cy="369332"/>
          </a:xfrm>
          <a:prstGeom prst="rect">
            <a:avLst/>
          </a:prstGeom>
        </p:spPr>
        <p:txBody>
          <a:bodyPr wrap="none">
            <a:spAutoFit/>
          </a:bodyPr>
          <a:lstStyle/>
          <a:p>
            <a:r>
              <a:rPr lang="en-US" dirty="0" smtClean="0">
                <a:cs typeface="Calibri"/>
                <a:hlinkClick r:id="rId3"/>
              </a:rPr>
              <a:t>http://ankoramt.wixsite.com/ankora-vela-luka</a:t>
            </a:r>
            <a:endParaRPr lang="en-US"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SASTAVILI SMO KAHOOT KVIZ O VELOJ SPILI</a:t>
            </a:r>
            <a:endParaRPr lang="hr-HR" dirty="0"/>
          </a:p>
        </p:txBody>
      </p:sp>
      <p:sp>
        <p:nvSpPr>
          <p:cNvPr id="3" name="Rezervirano mjesto sadržaja 2"/>
          <p:cNvSpPr>
            <a:spLocks noGrp="1"/>
          </p:cNvSpPr>
          <p:nvPr>
            <p:ph idx="1"/>
          </p:nvPr>
        </p:nvSpPr>
        <p:spPr>
          <a:xfrm>
            <a:off x="538414" y="1825625"/>
            <a:ext cx="7886700" cy="4351338"/>
          </a:xfrm>
        </p:spPr>
        <p:txBody>
          <a:bodyPr>
            <a:normAutofit/>
          </a:bodyPr>
          <a:lstStyle/>
          <a:p>
            <a:pPr algn="ctr">
              <a:buNone/>
            </a:pPr>
            <a:endParaRPr lang="hr-HR" sz="7200" dirty="0">
              <a:hlinkClick r:id="rId3"/>
            </a:endParaRPr>
          </a:p>
          <a:p>
            <a:pPr algn="ctr">
              <a:buNone/>
            </a:pPr>
            <a:r>
              <a:rPr lang="hr-HR" sz="7200" dirty="0">
                <a:hlinkClick r:id="rId3"/>
              </a:rPr>
              <a:t>bit.ly/VELASPILA</a:t>
            </a:r>
            <a:endParaRPr lang="hr-HR" sz="7200" dirty="0"/>
          </a:p>
          <a:p>
            <a:pPr algn="ctr">
              <a:buNone/>
            </a:pPr>
            <a:endParaRPr lang="hr-HR" sz="7200" dirty="0"/>
          </a:p>
          <a:p>
            <a:pPr algn="ctr">
              <a:buNone/>
            </a:pPr>
            <a:endParaRPr lang="hr-HR" sz="7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NAPRAVILI SMO PREZENTACIJU O VELOJ SPILI U KOJOJ JE LINK NA KVIZ</a:t>
            </a:r>
            <a:endParaRPr lang="hr-HR" dirty="0"/>
          </a:p>
        </p:txBody>
      </p:sp>
      <p:pic>
        <p:nvPicPr>
          <p:cNvPr id="4" name="Picture 10" descr="A close up of a rock mountain with trees in the background&#10;&#10;Description generated with high confidence">
            <a:hlinkClick r:id="rId2" action="ppaction://hlinkpres?slideindex=1&amp;slidetitle="/>
            <a:extLst>
              <a:ext uri="{FF2B5EF4-FFF2-40B4-BE49-F238E27FC236}">
                <a16:creationId xmlns:a16="http://schemas.microsoft.com/office/drawing/2014/main" xmlns="" id="{7BCB2775-E273-4355-86C7-C9CFABDE7AE7}"/>
              </a:ext>
            </a:extLst>
          </p:cNvPr>
          <p:cNvPicPr>
            <a:picLocks noGrp="1" noChangeAspect="1"/>
          </p:cNvPicPr>
          <p:nvPr>
            <p:ph idx="1"/>
          </p:nvPr>
        </p:nvPicPr>
        <p:blipFill rotWithShape="1">
          <a:blip r:embed="rId3" cstate="print"/>
          <a:srcRect l="22476"/>
          <a:stretch/>
        </p:blipFill>
        <p:spPr>
          <a:xfrm>
            <a:off x="1500166" y="2000240"/>
            <a:ext cx="6237656" cy="4525963"/>
          </a:xfrm>
          <a:prstGeom prst="rect">
            <a:avLst/>
          </a:prstGeom>
        </p:spPr>
      </p:pic>
      <p:sp>
        <p:nvSpPr>
          <p:cNvPr id="5" name="TekstniOkvir 4"/>
          <p:cNvSpPr txBox="1"/>
          <p:nvPr/>
        </p:nvSpPr>
        <p:spPr>
          <a:xfrm>
            <a:off x="2071670" y="6000768"/>
            <a:ext cx="4992392" cy="369332"/>
          </a:xfrm>
          <a:prstGeom prst="rect">
            <a:avLst/>
          </a:prstGeom>
          <a:solidFill>
            <a:schemeClr val="bg1"/>
          </a:solidFill>
        </p:spPr>
        <p:txBody>
          <a:bodyPr wrap="none" rtlCol="0">
            <a:spAutoFit/>
          </a:bodyPr>
          <a:lstStyle/>
          <a:p>
            <a:r>
              <a:rPr lang="hr-HR" dirty="0" smtClean="0"/>
              <a:t>KLIKNITE NA SLIKU ZA HIPERLINK NA PREZENTACIJU</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ORGANIZIRALI SMO I VODILI SASTANAK U OPĆINI VELA LUKA</a:t>
            </a:r>
            <a:endParaRPr lang="hr-HR" dirty="0"/>
          </a:p>
        </p:txBody>
      </p:sp>
      <p:sp>
        <p:nvSpPr>
          <p:cNvPr id="3" name="Rezervirano mjesto sadržaja 2"/>
          <p:cNvSpPr>
            <a:spLocks noGrp="1"/>
          </p:cNvSpPr>
          <p:nvPr>
            <p:ph idx="1"/>
          </p:nvPr>
        </p:nvSpPr>
        <p:spPr>
          <a:xfrm>
            <a:off x="214282" y="1600200"/>
            <a:ext cx="8472518" cy="4829196"/>
          </a:xfrm>
        </p:spPr>
        <p:txBody>
          <a:bodyPr>
            <a:normAutofit/>
          </a:bodyPr>
          <a:lstStyle/>
          <a:p>
            <a:r>
              <a:rPr lang="hr-HR" sz="2800" dirty="0" smtClean="0"/>
              <a:t>Na sastanku su bili:</a:t>
            </a:r>
          </a:p>
          <a:p>
            <a:pPr>
              <a:buFontTx/>
              <a:buChar char="-"/>
            </a:pPr>
            <a:r>
              <a:rPr lang="hr-HR" sz="2800" dirty="0" smtClean="0"/>
              <a:t>Načelnica Općine - Katarina Bikić</a:t>
            </a:r>
          </a:p>
          <a:p>
            <a:pPr>
              <a:buFontTx/>
              <a:buChar char="-"/>
            </a:pPr>
            <a:r>
              <a:rPr lang="hr-HR" sz="2800" dirty="0" smtClean="0"/>
              <a:t>Direktor TZ Vela Luka - </a:t>
            </a:r>
            <a:r>
              <a:rPr lang="hr-HR" sz="2800" dirty="0" err="1" smtClean="0"/>
              <a:t>Dorjan</a:t>
            </a:r>
            <a:r>
              <a:rPr lang="hr-HR" sz="2800" dirty="0" smtClean="0"/>
              <a:t> Dragojević</a:t>
            </a:r>
          </a:p>
          <a:p>
            <a:pPr>
              <a:buFontTx/>
              <a:buChar char="-"/>
            </a:pPr>
            <a:r>
              <a:rPr lang="hr-HR" sz="2800" dirty="0" smtClean="0"/>
              <a:t>Vlasnik turističke agencije </a:t>
            </a:r>
            <a:r>
              <a:rPr lang="hr-HR" sz="2800" dirty="0" err="1" smtClean="0"/>
              <a:t>Mediterano</a:t>
            </a:r>
            <a:r>
              <a:rPr lang="hr-HR" sz="2800" dirty="0" smtClean="0"/>
              <a:t> - Nevenko </a:t>
            </a:r>
            <a:r>
              <a:rPr lang="hr-HR" sz="2800" dirty="0" err="1" smtClean="0"/>
              <a:t>Gige</a:t>
            </a:r>
            <a:endParaRPr lang="hr-HR" sz="2800" dirty="0" smtClean="0"/>
          </a:p>
          <a:p>
            <a:pPr>
              <a:buFontTx/>
              <a:buChar char="-"/>
            </a:pPr>
            <a:r>
              <a:rPr lang="hr-HR" sz="2800" dirty="0" smtClean="0"/>
              <a:t>G. Dinko Radić</a:t>
            </a:r>
          </a:p>
          <a:p>
            <a:pPr>
              <a:buFontTx/>
              <a:buChar char="-"/>
            </a:pPr>
            <a:r>
              <a:rPr lang="hr-HR" sz="2800" dirty="0" smtClean="0"/>
              <a:t>Nastavnice Maja </a:t>
            </a:r>
            <a:r>
              <a:rPr lang="hr-HR" sz="2800" dirty="0" err="1" smtClean="0"/>
              <a:t>Tičinović</a:t>
            </a:r>
            <a:r>
              <a:rPr lang="hr-HR" sz="2800" dirty="0" smtClean="0"/>
              <a:t> Žuvela i </a:t>
            </a:r>
            <a:r>
              <a:rPr lang="hr-HR" sz="2800" dirty="0" err="1" smtClean="0"/>
              <a:t>Andrea</a:t>
            </a:r>
            <a:r>
              <a:rPr lang="hr-HR" sz="2800" dirty="0" smtClean="0"/>
              <a:t> Živko</a:t>
            </a:r>
          </a:p>
          <a:p>
            <a:pPr>
              <a:buFontTx/>
              <a:buChar char="-"/>
            </a:pPr>
            <a:r>
              <a:rPr lang="hr-HR" sz="2800" dirty="0" smtClean="0"/>
              <a:t>4 učenice</a:t>
            </a:r>
          </a:p>
          <a:p>
            <a:pPr>
              <a:buFontTx/>
              <a:buChar char="-"/>
            </a:pPr>
            <a:endParaRPr lang="hr-HR" sz="2800" dirty="0"/>
          </a:p>
        </p:txBody>
      </p:sp>
      <p:pic>
        <p:nvPicPr>
          <p:cNvPr id="4" name="Slika 3" descr="20180917_111434.jpg"/>
          <p:cNvPicPr>
            <a:picLocks noChangeAspect="1"/>
          </p:cNvPicPr>
          <p:nvPr/>
        </p:nvPicPr>
        <p:blipFill>
          <a:blip r:embed="rId2" cstate="print"/>
          <a:stretch>
            <a:fillRect/>
          </a:stretch>
        </p:blipFill>
        <p:spPr>
          <a:xfrm>
            <a:off x="214282" y="1634102"/>
            <a:ext cx="8715436" cy="4902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ODRŽALI SMO DVA ŠKOLSKA SATA U OSNOVNOJ ŠKOLI VELA LUKA</a:t>
            </a:r>
            <a:endParaRPr lang="hr-HR" dirty="0"/>
          </a:p>
        </p:txBody>
      </p:sp>
      <p:sp>
        <p:nvSpPr>
          <p:cNvPr id="3" name="Rezervirano mjesto sadržaja 2"/>
          <p:cNvSpPr>
            <a:spLocks noGrp="1"/>
          </p:cNvSpPr>
          <p:nvPr>
            <p:ph idx="1"/>
          </p:nvPr>
        </p:nvSpPr>
        <p:spPr/>
        <p:txBody>
          <a:bodyPr/>
          <a:lstStyle/>
          <a:p>
            <a:r>
              <a:rPr lang="hr-HR" dirty="0" smtClean="0"/>
              <a:t>UČENICE SU ODRŽALE PREZENTACIJU I VODILE KVIZ UČENICIMA ŠESTOG I SEDMOG RAZREDA OŠ VELA LUKA</a:t>
            </a:r>
            <a:endParaRPr lang="hr-HR" dirty="0"/>
          </a:p>
        </p:txBody>
      </p:sp>
      <p:pic>
        <p:nvPicPr>
          <p:cNvPr id="4" name="Slika 3" descr="20180918_120300.jpg"/>
          <p:cNvPicPr>
            <a:picLocks noChangeAspect="1"/>
          </p:cNvPicPr>
          <p:nvPr/>
        </p:nvPicPr>
        <p:blipFill>
          <a:blip r:embed="rId2" cstate="print"/>
          <a:stretch>
            <a:fillRect/>
          </a:stretch>
        </p:blipFill>
        <p:spPr>
          <a:xfrm>
            <a:off x="1714480" y="3257548"/>
            <a:ext cx="5572132" cy="33432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t>ORGANIZIRALI SMO PREZENTACIJU PROJEKTA I DOMJENAK U CENTRU ZA KULTURU VELA LUKA</a:t>
            </a:r>
            <a:endParaRPr lang="hr-HR" sz="3200" dirty="0"/>
          </a:p>
        </p:txBody>
      </p:sp>
      <p:pic>
        <p:nvPicPr>
          <p:cNvPr id="4" name="Rezervirano mjesto sadržaja 3" descr="pozivnica 2018.gif"/>
          <p:cNvPicPr>
            <a:picLocks noGrp="1" noChangeAspect="1"/>
          </p:cNvPicPr>
          <p:nvPr>
            <p:ph idx="1"/>
          </p:nvPr>
        </p:nvPicPr>
        <p:blipFill>
          <a:blip r:embed="rId2"/>
          <a:stretch>
            <a:fillRect/>
          </a:stretch>
        </p:blipFill>
        <p:spPr>
          <a:xfrm>
            <a:off x="571472" y="1785926"/>
            <a:ext cx="3196307" cy="4500594"/>
          </a:xfrm>
        </p:spPr>
      </p:pic>
      <p:pic>
        <p:nvPicPr>
          <p:cNvPr id="5" name="Slika 4" descr="IMG-20180920-WA0012.jpg"/>
          <p:cNvPicPr>
            <a:picLocks noChangeAspect="1"/>
          </p:cNvPicPr>
          <p:nvPr/>
        </p:nvPicPr>
        <p:blipFill>
          <a:blip r:embed="rId3" cstate="print"/>
          <a:stretch>
            <a:fillRect/>
          </a:stretch>
        </p:blipFill>
        <p:spPr>
          <a:xfrm>
            <a:off x="4429124" y="1500174"/>
            <a:ext cx="3333773" cy="2500330"/>
          </a:xfrm>
          <a:prstGeom prst="rect">
            <a:avLst/>
          </a:prstGeom>
        </p:spPr>
      </p:pic>
      <p:pic>
        <p:nvPicPr>
          <p:cNvPr id="6" name="Slika 5" descr="IMG-20180920-WA0020.jpg"/>
          <p:cNvPicPr>
            <a:picLocks noChangeAspect="1"/>
          </p:cNvPicPr>
          <p:nvPr/>
        </p:nvPicPr>
        <p:blipFill>
          <a:blip r:embed="rId4" cstate="print"/>
          <a:stretch>
            <a:fillRect/>
          </a:stretch>
        </p:blipFill>
        <p:spPr>
          <a:xfrm>
            <a:off x="4143372" y="4643446"/>
            <a:ext cx="2286016" cy="1714512"/>
          </a:xfrm>
          <a:prstGeom prst="rect">
            <a:avLst/>
          </a:prstGeom>
        </p:spPr>
      </p:pic>
      <p:pic>
        <p:nvPicPr>
          <p:cNvPr id="7" name="Slika 6" descr="IMG-20180920-WA0029.jpg"/>
          <p:cNvPicPr>
            <a:picLocks noChangeAspect="1"/>
          </p:cNvPicPr>
          <p:nvPr/>
        </p:nvPicPr>
        <p:blipFill>
          <a:blip r:embed="rId5" cstate="print"/>
          <a:stretch>
            <a:fillRect/>
          </a:stretch>
        </p:blipFill>
        <p:spPr>
          <a:xfrm>
            <a:off x="6500826" y="4643446"/>
            <a:ext cx="2381266" cy="17859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 za kraj</a:t>
            </a:r>
            <a:endParaRPr lang="hr-HR" dirty="0"/>
          </a:p>
        </p:txBody>
      </p:sp>
      <p:sp>
        <p:nvSpPr>
          <p:cNvPr id="3" name="Rezervirano mjesto sadržaja 2"/>
          <p:cNvSpPr>
            <a:spLocks noGrp="1"/>
          </p:cNvSpPr>
          <p:nvPr>
            <p:ph idx="1"/>
          </p:nvPr>
        </p:nvSpPr>
        <p:spPr/>
        <p:txBody>
          <a:bodyPr>
            <a:normAutofit lnSpcReduction="10000"/>
          </a:bodyPr>
          <a:lstStyle/>
          <a:p>
            <a:pPr>
              <a:buFontTx/>
              <a:buChar char="-"/>
            </a:pPr>
            <a:r>
              <a:rPr lang="hr-HR" dirty="0" smtClean="0"/>
              <a:t>Puno smo naučili radeći ovaj projekt</a:t>
            </a:r>
          </a:p>
          <a:p>
            <a:pPr>
              <a:buFontTx/>
              <a:buChar char="-"/>
            </a:pPr>
            <a:r>
              <a:rPr lang="hr-HR" dirty="0" smtClean="0"/>
              <a:t>Nadamo se da smo postigli cilj - osvijestiti što veći broj velolučana da je Vela </a:t>
            </a:r>
            <a:r>
              <a:rPr lang="hr-HR" dirty="0" err="1" smtClean="0"/>
              <a:t>spila</a:t>
            </a:r>
            <a:r>
              <a:rPr lang="hr-HR" dirty="0" smtClean="0"/>
              <a:t> važna za Velu Luku i za turizam Vele luke i da se možemo njome ponositi</a:t>
            </a:r>
          </a:p>
          <a:p>
            <a:pPr>
              <a:buFontTx/>
              <a:buChar char="-"/>
            </a:pPr>
            <a:r>
              <a:rPr lang="hr-HR" dirty="0" smtClean="0"/>
              <a:t>Shvatili smo da ipak ima još puno posla oko uređivanja puta do Vele </a:t>
            </a:r>
            <a:r>
              <a:rPr lang="hr-HR" dirty="0" err="1" smtClean="0"/>
              <a:t>spile</a:t>
            </a:r>
            <a:r>
              <a:rPr lang="hr-HR" dirty="0" smtClean="0"/>
              <a:t> kao i samog lokaliteta prije nego se može krenuti u pravu promociju Vele </a:t>
            </a:r>
            <a:r>
              <a:rPr lang="hr-HR" dirty="0" err="1" smtClean="0"/>
              <a:t>spile</a:t>
            </a:r>
            <a:endParaRPr lang="hr-H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hr-HR" b="1" dirty="0">
                <a:latin typeface="Bookman Old Style" panose="02050604050505020204" pitchFamily="18" charset="0"/>
              </a:rPr>
              <a:t>VELA SPILA </a:t>
            </a:r>
            <a:br>
              <a:rPr lang="hr-HR" b="1" dirty="0">
                <a:latin typeface="Bookman Old Style" panose="02050604050505020204" pitchFamily="18" charset="0"/>
              </a:rPr>
            </a:br>
            <a:r>
              <a:rPr lang="hr-HR" b="1" dirty="0">
                <a:latin typeface="Bookman Old Style" panose="02050604050505020204" pitchFamily="18" charset="0"/>
              </a:rPr>
              <a:t>– LET’S MAKE IT FAMOUS</a:t>
            </a:r>
          </a:p>
        </p:txBody>
      </p:sp>
      <p:sp>
        <p:nvSpPr>
          <p:cNvPr id="3" name="Rezervirano mjesto sadržaja 2"/>
          <p:cNvSpPr>
            <a:spLocks noGrp="1"/>
          </p:cNvSpPr>
          <p:nvPr>
            <p:ph idx="1"/>
          </p:nvPr>
        </p:nvSpPr>
        <p:spPr>
          <a:xfrm>
            <a:off x="535781" y="2222084"/>
            <a:ext cx="7886700" cy="4421626"/>
          </a:xfrm>
        </p:spPr>
        <p:txBody>
          <a:bodyPr/>
          <a:lstStyle/>
          <a:p>
            <a:r>
              <a:rPr lang="hr-HR" dirty="0">
                <a:latin typeface="Bookman Old Style" panose="02050604050505020204" pitchFamily="18" charset="0"/>
              </a:rPr>
              <a:t>Projekt SŠ Vela Luka  u 2018.g. </a:t>
            </a:r>
            <a:r>
              <a:rPr lang="hr-HR" dirty="0" smtClean="0">
                <a:latin typeface="Bookman Old Style" panose="02050604050505020204" pitchFamily="18" charset="0"/>
              </a:rPr>
              <a:t>:</a:t>
            </a:r>
          </a:p>
          <a:p>
            <a:endParaRPr lang="hr-HR" dirty="0">
              <a:latin typeface="Bookman Old Style" panose="02050604050505020204" pitchFamily="18" charset="0"/>
            </a:endParaRPr>
          </a:p>
          <a:p>
            <a:pPr>
              <a:buFontTx/>
              <a:buChar char="-"/>
            </a:pPr>
            <a:r>
              <a:rPr lang="hr-HR" dirty="0">
                <a:latin typeface="Bookman Old Style" panose="02050604050505020204" pitchFamily="18" charset="0"/>
              </a:rPr>
              <a:t>Audio </a:t>
            </a:r>
            <a:r>
              <a:rPr lang="hr-HR" dirty="0" smtClean="0">
                <a:latin typeface="Bookman Old Style" panose="02050604050505020204" pitchFamily="18" charset="0"/>
              </a:rPr>
              <a:t>vodič za Velu </a:t>
            </a:r>
            <a:r>
              <a:rPr lang="hr-HR" dirty="0" err="1" smtClean="0">
                <a:latin typeface="Bookman Old Style" panose="02050604050505020204" pitchFamily="18" charset="0"/>
              </a:rPr>
              <a:t>spilu</a:t>
            </a:r>
            <a:endParaRPr lang="hr-HR" dirty="0">
              <a:latin typeface="Bookman Old Style" panose="02050604050505020204" pitchFamily="18" charset="0"/>
            </a:endParaRPr>
          </a:p>
          <a:p>
            <a:pPr>
              <a:buFontTx/>
              <a:buChar char="-"/>
            </a:pPr>
            <a:r>
              <a:rPr lang="hr-HR" dirty="0">
                <a:latin typeface="Bookman Old Style" panose="02050604050505020204" pitchFamily="18" charset="0"/>
              </a:rPr>
              <a:t>Promotivni </a:t>
            </a:r>
            <a:r>
              <a:rPr lang="hr-HR" dirty="0" smtClean="0">
                <a:latin typeface="Bookman Old Style" panose="02050604050505020204" pitchFamily="18" charset="0"/>
              </a:rPr>
              <a:t>materijali</a:t>
            </a:r>
          </a:p>
          <a:p>
            <a:pPr>
              <a:buNone/>
            </a:pPr>
            <a:r>
              <a:rPr lang="hr-HR" dirty="0" smtClean="0">
                <a:latin typeface="Bookman Old Style" panose="02050604050505020204" pitchFamily="18" charset="0"/>
              </a:rPr>
              <a:t>-  Promocija</a:t>
            </a:r>
            <a:endParaRPr lang="hr-HR" dirty="0">
              <a:latin typeface="Bookman Old Style" panose="02050604050505020204" pitchFamily="18" charset="0"/>
            </a:endParaRPr>
          </a:p>
          <a:p>
            <a:pPr>
              <a:buFontTx/>
              <a:buChar char="-"/>
            </a:pPr>
            <a:endParaRPr lang="hr-HR" dirty="0"/>
          </a:p>
          <a:p>
            <a:pPr>
              <a:buFontTx/>
              <a:buChar char="-"/>
            </a:pPr>
            <a:endParaRPr lang="hr-HR" dirty="0"/>
          </a:p>
        </p:txBody>
      </p:sp>
      <p:sp>
        <p:nvSpPr>
          <p:cNvPr id="4" name="Frame 13">
            <a:extLst>
              <a:ext uri="{FF2B5EF4-FFF2-40B4-BE49-F238E27FC236}">
                <a16:creationId xmlns:a16="http://schemas.microsoft.com/office/drawing/2014/main" xmlns="" id="{A0D4FA20-7C63-47AF-BCEB-DB1C64679B4F}"/>
              </a:ext>
            </a:extLst>
          </p:cNvPr>
          <p:cNvSpPr/>
          <p:nvPr/>
        </p:nvSpPr>
        <p:spPr>
          <a:xfrm flipV="1">
            <a:off x="185737" y="0"/>
            <a:ext cx="8586788" cy="2019300"/>
          </a:xfrm>
          <a:prstGeom prst="fram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NAPRAVLI SMO SVOJ PADLET</a:t>
            </a:r>
            <a:endParaRPr lang="hr-HR" dirty="0"/>
          </a:p>
        </p:txBody>
      </p:sp>
      <p:sp>
        <p:nvSpPr>
          <p:cNvPr id="3" name="Rezervirano mjesto sadržaja 2"/>
          <p:cNvSpPr>
            <a:spLocks noGrp="1"/>
          </p:cNvSpPr>
          <p:nvPr>
            <p:ph idx="1"/>
          </p:nvPr>
        </p:nvSpPr>
        <p:spPr/>
        <p:txBody>
          <a:bodyPr/>
          <a:lstStyle/>
          <a:p>
            <a:r>
              <a:rPr lang="hr-HR" dirty="0" smtClean="0"/>
              <a:t>NA PADLETU SMO UNOSILI SMO ŠTO SMO RADILI KAKO BISMO SVI MOGLI PRATITI TIJEK PROJEKTA I KAKO BISMO IMALI SVE MATERIJALE NA ISTOM MJESTU</a:t>
            </a:r>
          </a:p>
          <a:p>
            <a:endParaRPr lang="hr-HR" dirty="0" smtClean="0"/>
          </a:p>
          <a:p>
            <a:r>
              <a:rPr lang="hr-HR" dirty="0" smtClean="0">
                <a:hlinkClick r:id="rId2"/>
              </a:rPr>
              <a:t>https://padlet.com/maja_ticinovic/velaspila</a:t>
            </a:r>
            <a:endParaRPr lang="hr-HR" dirty="0" smtClean="0"/>
          </a:p>
          <a:p>
            <a:pPr>
              <a:buNone/>
            </a:pPr>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lika 24">
            <a:extLst>
              <a:ext uri="{FF2B5EF4-FFF2-40B4-BE49-F238E27FC236}">
                <a16:creationId xmlns:a16="http://schemas.microsoft.com/office/drawing/2014/main" xmlns="" id="{618BB5AA-A98E-4763-B207-2A7B980F1AE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5918" y="1285860"/>
            <a:ext cx="5950937" cy="4642338"/>
          </a:xfrm>
          <a:prstGeom prst="rect">
            <a:avLst/>
          </a:prstGeom>
        </p:spPr>
      </p:pic>
      <p:sp>
        <p:nvSpPr>
          <p:cNvPr id="12" name="Rezervirano mjesto sadržaja 11"/>
          <p:cNvSpPr>
            <a:spLocks noGrp="1"/>
          </p:cNvSpPr>
          <p:nvPr>
            <p:ph idx="1"/>
          </p:nvPr>
        </p:nvSpPr>
        <p:spPr>
          <a:xfrm>
            <a:off x="500034" y="285728"/>
            <a:ext cx="8229600" cy="971544"/>
          </a:xfrm>
        </p:spPr>
        <p:txBody>
          <a:bodyPr/>
          <a:lstStyle/>
          <a:p>
            <a:pPr algn="ctr">
              <a:buNone/>
            </a:pPr>
            <a:r>
              <a:rPr lang="hr-HR" dirty="0" smtClean="0"/>
              <a:t>POSJET CENTRU ZA KULTURU VELA LUKA</a:t>
            </a:r>
            <a:endParaRPr lang="hr-HR" dirty="0"/>
          </a:p>
        </p:txBody>
      </p:sp>
      <p:sp>
        <p:nvSpPr>
          <p:cNvPr id="13" name="TekstniOkvir 12"/>
          <p:cNvSpPr txBox="1"/>
          <p:nvPr/>
        </p:nvSpPr>
        <p:spPr>
          <a:xfrm>
            <a:off x="214283" y="6000768"/>
            <a:ext cx="8929718" cy="646331"/>
          </a:xfrm>
          <a:prstGeom prst="rect">
            <a:avLst/>
          </a:prstGeom>
          <a:noFill/>
        </p:spPr>
        <p:txBody>
          <a:bodyPr wrap="square" rtlCol="0">
            <a:spAutoFit/>
          </a:bodyPr>
          <a:lstStyle/>
          <a:p>
            <a:r>
              <a:rPr lang="hr-HR" dirty="0" smtClean="0"/>
              <a:t>G. DINKO RADIĆ ODRŽAO NAM JE PREDAVANJE O VELOJ SPILI NAKON KOJEG SMO MOGLI POSTAVLJATI PITANJA. UČENICI SU GA SNIMALI DIKATAFONOM.</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POSJET LOKALITETU VELA SPILA</a:t>
            </a:r>
            <a:endParaRPr lang="hr-HR" dirty="0"/>
          </a:p>
        </p:txBody>
      </p:sp>
      <p:pic>
        <p:nvPicPr>
          <p:cNvPr id="4" name="Rezervirano mjesto sadržaja 3">
            <a:extLst>
              <a:ext uri="{FF2B5EF4-FFF2-40B4-BE49-F238E27FC236}">
                <a16:creationId xmlns:a16="http://schemas.microsoft.com/office/drawing/2014/main" xmlns="" id="{3DFDA01B-1E5C-4C51-8223-7BD0201FAA1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2976" y="1214422"/>
            <a:ext cx="6810531" cy="4525963"/>
          </a:xfrm>
          <a:prstGeom prst="rect">
            <a:avLst/>
          </a:prstGeom>
        </p:spPr>
      </p:pic>
      <p:sp>
        <p:nvSpPr>
          <p:cNvPr id="5" name="TekstniOkvir 4"/>
          <p:cNvSpPr txBox="1"/>
          <p:nvPr/>
        </p:nvSpPr>
        <p:spPr>
          <a:xfrm>
            <a:off x="928662" y="5715016"/>
            <a:ext cx="7317772" cy="923330"/>
          </a:xfrm>
          <a:prstGeom prst="rect">
            <a:avLst/>
          </a:prstGeom>
          <a:noFill/>
        </p:spPr>
        <p:txBody>
          <a:bodyPr wrap="none" rtlCol="0">
            <a:spAutoFit/>
          </a:bodyPr>
          <a:lstStyle/>
          <a:p>
            <a:r>
              <a:rPr lang="hr-HR" dirty="0" smtClean="0"/>
              <a:t>POSJETILI SMO LOKALITET VELA SPILA GDJE NAM JE G. DINKO RADIĆ </a:t>
            </a:r>
          </a:p>
          <a:p>
            <a:r>
              <a:rPr lang="hr-HR" dirty="0" smtClean="0"/>
              <a:t>GOVORIO O ZNAČAJU VELE SPILJE I ARTEFAKTIMA. UČENICI SU POSTAVLJALI </a:t>
            </a:r>
          </a:p>
          <a:p>
            <a:r>
              <a:rPr lang="hr-HR" dirty="0" smtClean="0"/>
              <a:t>PITANJA I SNIMALI DIKTAFONOM</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UČENIKE IZ ITALIJE ODVELI SMO U CENTAR ZA KULTURU I U VELU SPILU</a:t>
            </a:r>
            <a:endParaRPr lang="hr-HR" dirty="0"/>
          </a:p>
        </p:txBody>
      </p:sp>
      <p:sp>
        <p:nvSpPr>
          <p:cNvPr id="3" name="Rezervirano mjesto sadržaja 2"/>
          <p:cNvSpPr>
            <a:spLocks noGrp="1"/>
          </p:cNvSpPr>
          <p:nvPr>
            <p:ph idx="1"/>
          </p:nvPr>
        </p:nvSpPr>
        <p:spPr/>
        <p:txBody>
          <a:bodyPr/>
          <a:lstStyle/>
          <a:p>
            <a:endParaRPr lang="hr-HR"/>
          </a:p>
        </p:txBody>
      </p:sp>
      <p:pic>
        <p:nvPicPr>
          <p:cNvPr id="4" name="Slika 3">
            <a:extLst>
              <a:ext uri="{FF2B5EF4-FFF2-40B4-BE49-F238E27FC236}">
                <a16:creationId xmlns:a16="http://schemas.microsoft.com/office/drawing/2014/main" xmlns="" id="{CC4C47B4-CC91-42D3-AC85-E66D6A2DDCCE}"/>
              </a:ext>
            </a:extLst>
          </p:cNvPr>
          <p:cNvPicPr>
            <a:picLocks noChangeAspect="1"/>
          </p:cNvPicPr>
          <p:nvPr/>
        </p:nvPicPr>
        <p:blipFill>
          <a:blip r:embed="rId2" cstate="print">
            <a:extLst>
              <a:ext uri="{28A0092B-C50C-407E-A947-70E740481C1C}">
                <a14:useLocalDpi xmlns:a14="http://schemas.microsoft.com/office/drawing/2010/main" xmlns="" val="0"/>
              </a:ext>
            </a:extLst>
          </a:blip>
          <a:srcRect t="7217"/>
          <a:stretch>
            <a:fillRect/>
          </a:stretch>
        </p:blipFill>
        <p:spPr>
          <a:xfrm>
            <a:off x="714348" y="1500174"/>
            <a:ext cx="7072362" cy="4591757"/>
          </a:xfrm>
          <a:prstGeom prst="rect">
            <a:avLst/>
          </a:prstGeom>
        </p:spPr>
      </p:pic>
      <p:pic>
        <p:nvPicPr>
          <p:cNvPr id="5" name="Slika 4">
            <a:extLst>
              <a:ext uri="{FF2B5EF4-FFF2-40B4-BE49-F238E27FC236}">
                <a16:creationId xmlns:a16="http://schemas.microsoft.com/office/drawing/2014/main" xmlns="" id="{91593F34-CC8A-41CC-BCAA-76E025081FFA}"/>
              </a:ext>
            </a:extLst>
          </p:cNvPr>
          <p:cNvPicPr>
            <a:picLocks noChangeAspect="1"/>
          </p:cNvPicPr>
          <p:nvPr/>
        </p:nvPicPr>
        <p:blipFill>
          <a:blip r:embed="rId3" cstate="print">
            <a:extLst>
              <a:ext uri="{28A0092B-C50C-407E-A947-70E740481C1C}">
                <a14:useLocalDpi xmlns:a14="http://schemas.microsoft.com/office/drawing/2010/main" xmlns="" val="0"/>
              </a:ext>
            </a:extLst>
          </a:blip>
          <a:srcRect t="31126" r="17647"/>
          <a:stretch>
            <a:fillRect/>
          </a:stretch>
        </p:blipFill>
        <p:spPr>
          <a:xfrm>
            <a:off x="1785918" y="1785926"/>
            <a:ext cx="6000824" cy="4058631"/>
          </a:xfrm>
          <a:prstGeom prst="rect">
            <a:avLst/>
          </a:prstGeom>
        </p:spPr>
      </p:pic>
      <p:pic>
        <p:nvPicPr>
          <p:cNvPr id="6" name="Slika 5">
            <a:extLst>
              <a:ext uri="{FF2B5EF4-FFF2-40B4-BE49-F238E27FC236}">
                <a16:creationId xmlns:a16="http://schemas.microsoft.com/office/drawing/2014/main" xmlns="" id="{F5E040B7-0422-4F66-B540-9E3D41A22DC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14612" y="1928802"/>
            <a:ext cx="6143636" cy="4180201"/>
          </a:xfrm>
          <a:prstGeom prst="rect">
            <a:avLst/>
          </a:prstGeom>
        </p:spPr>
      </p:pic>
      <p:sp>
        <p:nvSpPr>
          <p:cNvPr id="7" name="TekstniOkvir 6"/>
          <p:cNvSpPr txBox="1"/>
          <p:nvPr/>
        </p:nvSpPr>
        <p:spPr>
          <a:xfrm>
            <a:off x="1500166" y="6072206"/>
            <a:ext cx="6572296" cy="369332"/>
          </a:xfrm>
          <a:prstGeom prst="rect">
            <a:avLst/>
          </a:prstGeom>
          <a:solidFill>
            <a:schemeClr val="bg1"/>
          </a:solidFill>
        </p:spPr>
        <p:txBody>
          <a:bodyPr wrap="square" rtlCol="0">
            <a:spAutoFit/>
          </a:bodyPr>
          <a:lstStyle/>
          <a:p>
            <a:pPr algn="ctr"/>
            <a:r>
              <a:rPr lang="hr-HR" dirty="0" smtClean="0"/>
              <a:t>TAKO SMO JOŠ JEDNOM UTVRDILI ZNANJE O VELOJ SPILI</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PREDSTAVILI SMO PROJEKT NA RADIJU VELA LUKA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1538" y="1761560"/>
            <a:ext cx="7000924" cy="4203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t>U RAZREDU SMO PROUČAVALI “IZI TRAVEL” digitalni alat za izradu audio vodiča</a:t>
            </a:r>
            <a:endParaRPr lang="hr-HR" sz="3200" dirty="0"/>
          </a:p>
        </p:txBody>
      </p:sp>
      <p:sp>
        <p:nvSpPr>
          <p:cNvPr id="3" name="Rezervirano mjesto sadržaja 2"/>
          <p:cNvSpPr>
            <a:spLocks noGrp="1"/>
          </p:cNvSpPr>
          <p:nvPr>
            <p:ph idx="1"/>
          </p:nvPr>
        </p:nvSpPr>
        <p:spPr/>
        <p:txBody>
          <a:bodyPr/>
          <a:lstStyle/>
          <a:p>
            <a:endParaRPr lang="hr-HR"/>
          </a:p>
        </p:txBody>
      </p:sp>
      <p:pic>
        <p:nvPicPr>
          <p:cNvPr id="4" name="Slika 3">
            <a:extLst>
              <a:ext uri="{FF2B5EF4-FFF2-40B4-BE49-F238E27FC236}">
                <a16:creationId xmlns:a16="http://schemas.microsoft.com/office/drawing/2014/main" xmlns="" id="{4DC8FC30-1570-4CA0-AB69-D4DC0A3B4B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0100" y="1571612"/>
            <a:ext cx="7143800" cy="5074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NA RADIJU SMO SNIMALI TEKST ZA AUDIO VODIČ </a:t>
            </a:r>
            <a:endParaRPr lang="hr-HR" dirty="0"/>
          </a:p>
        </p:txBody>
      </p:sp>
      <p:sp>
        <p:nvSpPr>
          <p:cNvPr id="3" name="Rezervirano mjesto sadržaja 2"/>
          <p:cNvSpPr>
            <a:spLocks noGrp="1"/>
          </p:cNvSpPr>
          <p:nvPr>
            <p:ph idx="1"/>
          </p:nvPr>
        </p:nvSpPr>
        <p:spPr/>
        <p:txBody>
          <a:bodyPr/>
          <a:lstStyle/>
          <a:p>
            <a:endParaRPr lang="hr-HR"/>
          </a:p>
        </p:txBody>
      </p:sp>
      <p:pic>
        <p:nvPicPr>
          <p:cNvPr id="4" name="Slika 3">
            <a:extLst>
              <a:ext uri="{FF2B5EF4-FFF2-40B4-BE49-F238E27FC236}">
                <a16:creationId xmlns:a16="http://schemas.microsoft.com/office/drawing/2014/main" xmlns="" id="{7D90FB36-1015-419E-BEAD-27FB46BE4EE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0100" y="1571612"/>
            <a:ext cx="7055224" cy="4619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TotalTime>
  <Words>819</Words>
  <PresentationFormat>Prikaz na zaslonu (4:3)</PresentationFormat>
  <Paragraphs>64</Paragraphs>
  <Slides>18</Slides>
  <Notes>3</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Office tema</vt:lpstr>
      <vt:lpstr>VELA SPILA Let’s make it famous</vt:lpstr>
      <vt:lpstr>VELA SPILA  – LET’S MAKE IT FAMOUS</vt:lpstr>
      <vt:lpstr>NAPRAVLI SMO SVOJ PADLET</vt:lpstr>
      <vt:lpstr>Slajd 4</vt:lpstr>
      <vt:lpstr>POSJET LOKALITETU VELA SPILA</vt:lpstr>
      <vt:lpstr>UČENIKE IZ ITALIJE ODVELI SMO U CENTAR ZA KULTURU I U VELU SPILU</vt:lpstr>
      <vt:lpstr>PREDSTAVILI SMO PROJEKT NA RADIJU VELA LUKA</vt:lpstr>
      <vt:lpstr>U RAZREDU SMO PROUČAVALI “IZI TRAVEL” digitalni alat za izradu audio vodiča</vt:lpstr>
      <vt:lpstr>NA RADIJU SMO SNIMALI TEKST ZA AUDIO VODIČ </vt:lpstr>
      <vt:lpstr>AUDIO ZAPISE I TEKSTOVE SMO UBACILI U IZI TRAVEL  PROGRAM</vt:lpstr>
      <vt:lpstr>IZRADILI SMO i TISKALI  PROMOTIVNE MATERIJALE</vt:lpstr>
      <vt:lpstr>SVE VAŽNO O PROJEKTU OBJAVILI SMO NA NAŠOJ WEB STRANICI</vt:lpstr>
      <vt:lpstr>SASTAVILI SMO KAHOOT KVIZ O VELOJ SPILI</vt:lpstr>
      <vt:lpstr>NAPRAVILI SMO PREZENTACIJU O VELOJ SPILI U KOJOJ JE LINK NA KVIZ</vt:lpstr>
      <vt:lpstr>ORGANIZIRALI SMO I VODILI SASTANAK U OPĆINI VELA LUKA</vt:lpstr>
      <vt:lpstr>ODRŽALI SMO DVA ŠKOLSKA SATA U OSNOVNOJ ŠKOLI VELA LUKA</vt:lpstr>
      <vt:lpstr>ORGANIZIRALI SMO PREZENTACIJU PROJEKTA I DOMJENAK U CENTRU ZA KULTURU VELA LUKA</vt:lpstr>
      <vt:lpstr>I za 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VELA SPILA Let’s make it famous</dc:title>
  <dc:creator>Darko</dc:creator>
  <cp:lastModifiedBy>Darko</cp:lastModifiedBy>
  <cp:revision>12</cp:revision>
  <dcterms:created xsi:type="dcterms:W3CDTF">2018-09-18T19:56:33Z</dcterms:created>
  <dcterms:modified xsi:type="dcterms:W3CDTF">2018-09-20T08:15:43Z</dcterms:modified>
</cp:coreProperties>
</file>