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6" r:id="rId2"/>
    <p:sldId id="257" r:id="rId3"/>
    <p:sldId id="258" r:id="rId4"/>
    <p:sldId id="264" r:id="rId5"/>
    <p:sldId id="266" r:id="rId6"/>
    <p:sldId id="265" r:id="rId7"/>
    <p:sldId id="259" r:id="rId8"/>
    <p:sldId id="270" r:id="rId9"/>
    <p:sldId id="260" r:id="rId10"/>
    <p:sldId id="261" r:id="rId11"/>
    <p:sldId id="262" r:id="rId12"/>
    <p:sldId id="263" r:id="rId13"/>
    <p:sldId id="267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F63C2A-27F2-47C5-A25D-E07AFF55C700}" type="datetimeFigureOut">
              <a:rPr lang="hr-HR" smtClean="0"/>
              <a:t>19.12.2022.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42F00E-1879-4FE5-A05A-030FAB906F2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6366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42F00E-1879-4FE5-A05A-030FAB906F2A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24663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0FFD4F7-0097-443F-9DBD-CD611A9DBD57}" type="datetimeFigureOut">
              <a:rPr lang="hr-HR" smtClean="0"/>
              <a:t>19.12.2022.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E506AFA-615B-47D6-ADFF-CB9E3BD4C84E}" type="slidenum">
              <a:rPr lang="hr-HR" smtClean="0"/>
              <a:t>‹#›</a:t>
            </a:fld>
            <a:endParaRPr lang="hr-H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2915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D4F7-0097-443F-9DBD-CD611A9DBD57}" type="datetimeFigureOut">
              <a:rPr lang="hr-HR" smtClean="0"/>
              <a:t>19.12.2022.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6AFA-615B-47D6-ADFF-CB9E3BD4C8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9456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D4F7-0097-443F-9DBD-CD611A9DBD57}" type="datetimeFigureOut">
              <a:rPr lang="hr-HR" smtClean="0"/>
              <a:t>19.12.2022.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6AFA-615B-47D6-ADFF-CB9E3BD4C8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8354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D4F7-0097-443F-9DBD-CD611A9DBD57}" type="datetimeFigureOut">
              <a:rPr lang="hr-HR" smtClean="0"/>
              <a:t>19.12.2022.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6AFA-615B-47D6-ADFF-CB9E3BD4C8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840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0FFD4F7-0097-443F-9DBD-CD611A9DBD57}" type="datetimeFigureOut">
              <a:rPr lang="hr-HR" smtClean="0"/>
              <a:t>19.12.2022.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E506AFA-615B-47D6-ADFF-CB9E3BD4C84E}" type="slidenum">
              <a:rPr lang="hr-HR" smtClean="0"/>
              <a:t>‹#›</a:t>
            </a:fld>
            <a:endParaRPr lang="hr-H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7304242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D4F7-0097-443F-9DBD-CD611A9DBD57}" type="datetimeFigureOut">
              <a:rPr lang="hr-HR" smtClean="0"/>
              <a:t>19.12.2022.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6AFA-615B-47D6-ADFF-CB9E3BD4C8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676669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D4F7-0097-443F-9DBD-CD611A9DBD57}" type="datetimeFigureOut">
              <a:rPr lang="hr-HR" smtClean="0"/>
              <a:t>19.12.2022.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6AFA-615B-47D6-ADFF-CB9E3BD4C8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5072618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D4F7-0097-443F-9DBD-CD611A9DBD57}" type="datetimeFigureOut">
              <a:rPr lang="hr-HR" smtClean="0"/>
              <a:t>19.12.2022.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6AFA-615B-47D6-ADFF-CB9E3BD4C8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6180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D4F7-0097-443F-9DBD-CD611A9DBD57}" type="datetimeFigureOut">
              <a:rPr lang="hr-HR" smtClean="0"/>
              <a:t>19.12.2022.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6AFA-615B-47D6-ADFF-CB9E3BD4C8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0025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70FFD4F7-0097-443F-9DBD-CD611A9DBD57}" type="datetimeFigureOut">
              <a:rPr lang="hr-HR" smtClean="0"/>
              <a:t>19.12.2022.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1E506AFA-615B-47D6-ADFF-CB9E3BD4C84E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2091986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70FFD4F7-0097-443F-9DBD-CD611A9DBD57}" type="datetimeFigureOut">
              <a:rPr lang="hr-HR" smtClean="0"/>
              <a:t>19.12.2022.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1E506AFA-615B-47D6-ADFF-CB9E3BD4C8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94315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FD4F7-0097-443F-9DBD-CD611A9DBD57}" type="datetimeFigureOut">
              <a:rPr lang="hr-HR" smtClean="0"/>
              <a:t>19.12.2022.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E506AFA-615B-47D6-ADFF-CB9E3BD4C84E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86041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ng.com/images/search?view=detailV2&amp;ccid=Svs3e5%2BC&amp;id=6C81E8DC43A04A6E0E44AEC1648F49EEC62794AA&amp;thid=OIP.Svs3e5-C-GgbqU0YYj76zwHaEc&amp;mediaurl=https://www.krizevci.info/wp-content/uploads/2018/05/kc4.jpg&amp;cdnurl=https://th.bing.com/th/id/R.4afb377b9f82f8681ba94d18623efacf?rik%3DqpQnxu5Jj2TBrg%26pid%3DImgRaw%26r%3D0&amp;exph=576&amp;expw=960&amp;q=SAJAM+U%c4%8cENI%c4%8cKIH+ZADRUGA&amp;simid=608052350388471089&amp;form=IRPRST&amp;ck=48C6C33B8082B7E718E797AA25A016BF&amp;selectedindex=2&amp;ajaxhist=0&amp;ajaxserp=0&amp;vt=0&amp;sim=11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plan_program_ANKORA.docx" TargetMode="External"/><Relationship Id="rId2" Type="http://schemas.openxmlformats.org/officeDocument/2006/relationships/hyperlink" Target="Zadruga%20S&#352;%20Vela%20Luka_PRAVILA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D6C1967-8A9E-4AD1-8F3D-8251C54CAF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UČENIČKA ZADRUGA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9E2EE65-6115-4610-B1CB-2C3E40492F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98172" y="4944724"/>
            <a:ext cx="8045373" cy="742279"/>
          </a:xfrm>
        </p:spPr>
        <p:txBody>
          <a:bodyPr>
            <a:normAutofit fontScale="25000" lnSpcReduction="20000"/>
          </a:bodyPr>
          <a:lstStyle/>
          <a:p>
            <a:endParaRPr lang="hr-HR" dirty="0"/>
          </a:p>
          <a:p>
            <a:r>
              <a:rPr lang="hr-HR" sz="7200" dirty="0"/>
              <a:t>Osnivanje i plan rada učeničke zadruge  SŠ Vela Luka</a:t>
            </a:r>
          </a:p>
          <a:p>
            <a:endParaRPr lang="hr-HR" sz="7200" dirty="0"/>
          </a:p>
          <a:p>
            <a:endParaRPr lang="hr-HR" sz="7200" dirty="0"/>
          </a:p>
          <a:p>
            <a:r>
              <a:rPr lang="hr-HR" sz="7200" dirty="0"/>
              <a:t>SŠ VELA LUKA, studeni 22.</a:t>
            </a:r>
          </a:p>
        </p:txBody>
      </p:sp>
    </p:spTree>
    <p:extLst>
      <p:ext uri="{BB962C8B-B14F-4D97-AF65-F5344CB8AC3E}">
        <p14:creationId xmlns:p14="http://schemas.microsoft.com/office/powerpoint/2010/main" val="1590405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DF45A6-F29B-4A7D-B04F-DFF95061C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839" y="135728"/>
            <a:ext cx="10178322" cy="1492132"/>
          </a:xfrm>
        </p:spPr>
        <p:txBody>
          <a:bodyPr/>
          <a:lstStyle/>
          <a:p>
            <a:r>
              <a:rPr lang="hr-HR" dirty="0"/>
              <a:t>voditelji SEKCIJA</a:t>
            </a:r>
          </a:p>
        </p:txBody>
      </p:sp>
      <p:sp>
        <p:nvSpPr>
          <p:cNvPr id="6" name="Pravokutnik 5">
            <a:extLst>
              <a:ext uri="{FF2B5EF4-FFF2-40B4-BE49-F238E27FC236}">
                <a16:creationId xmlns:a16="http://schemas.microsoft.com/office/drawing/2014/main" id="{7370DC35-B885-4D09-A862-310CBF338BC0}"/>
              </a:ext>
            </a:extLst>
          </p:cNvPr>
          <p:cNvSpPr/>
          <p:nvPr/>
        </p:nvSpPr>
        <p:spPr>
          <a:xfrm>
            <a:off x="6096000" y="1480625"/>
            <a:ext cx="3310757" cy="144641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>
                <a:solidFill>
                  <a:schemeClr val="tx1"/>
                </a:solidFill>
                <a:highlight>
                  <a:srgbClr val="808080"/>
                </a:highlight>
              </a:rPr>
              <a:t>MASTER CHEF</a:t>
            </a:r>
          </a:p>
          <a:p>
            <a:pPr marL="457200" indent="-457200" algn="ctr">
              <a:buFontTx/>
              <a:buChar char="-"/>
            </a:pPr>
            <a:r>
              <a:rPr lang="hr-HR" sz="3200" dirty="0">
                <a:solidFill>
                  <a:schemeClr val="tx1"/>
                </a:solidFill>
              </a:rPr>
              <a:t>Lea  i Franka</a:t>
            </a:r>
          </a:p>
        </p:txBody>
      </p:sp>
      <p:sp>
        <p:nvSpPr>
          <p:cNvPr id="7" name="Pravokutnik 6">
            <a:extLst>
              <a:ext uri="{FF2B5EF4-FFF2-40B4-BE49-F238E27FC236}">
                <a16:creationId xmlns:a16="http://schemas.microsoft.com/office/drawing/2014/main" id="{FC926433-A605-4B7D-B103-EA4216E7402D}"/>
              </a:ext>
            </a:extLst>
          </p:cNvPr>
          <p:cNvSpPr/>
          <p:nvPr/>
        </p:nvSpPr>
        <p:spPr>
          <a:xfrm>
            <a:off x="5780690" y="2364828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Pravokutnik 8">
            <a:extLst>
              <a:ext uri="{FF2B5EF4-FFF2-40B4-BE49-F238E27FC236}">
                <a16:creationId xmlns:a16="http://schemas.microsoft.com/office/drawing/2014/main" id="{80589669-80C3-43A2-9245-AEDBC5688DD9}"/>
              </a:ext>
            </a:extLst>
          </p:cNvPr>
          <p:cNvSpPr/>
          <p:nvPr/>
        </p:nvSpPr>
        <p:spPr>
          <a:xfrm>
            <a:off x="1110629" y="1480625"/>
            <a:ext cx="3934337" cy="1948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>
                <a:solidFill>
                  <a:schemeClr val="bg1">
                    <a:lumMod val="95000"/>
                  </a:schemeClr>
                </a:solidFill>
                <a:highlight>
                  <a:srgbClr val="808080"/>
                </a:highlight>
              </a:rPr>
              <a:t>EKO KREATIVCI</a:t>
            </a:r>
          </a:p>
          <a:p>
            <a:pPr marL="457200" indent="-457200" algn="ctr">
              <a:buFontTx/>
              <a:buChar char="-"/>
            </a:pPr>
            <a:r>
              <a:rPr lang="hr-HR" sz="3200" dirty="0">
                <a:solidFill>
                  <a:schemeClr val="tx1"/>
                </a:solidFill>
              </a:rPr>
              <a:t>Maja i Andrea</a:t>
            </a:r>
          </a:p>
        </p:txBody>
      </p:sp>
      <p:sp>
        <p:nvSpPr>
          <p:cNvPr id="10" name="Pravokutnik 9">
            <a:extLst>
              <a:ext uri="{FF2B5EF4-FFF2-40B4-BE49-F238E27FC236}">
                <a16:creationId xmlns:a16="http://schemas.microsoft.com/office/drawing/2014/main" id="{2038C55D-0FBB-48A8-8949-043B18F9B871}"/>
              </a:ext>
            </a:extLst>
          </p:cNvPr>
          <p:cNvSpPr/>
          <p:nvPr/>
        </p:nvSpPr>
        <p:spPr>
          <a:xfrm>
            <a:off x="1096399" y="3033860"/>
            <a:ext cx="3934337" cy="157788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>
                <a:solidFill>
                  <a:schemeClr val="tx1"/>
                </a:solidFill>
                <a:highlight>
                  <a:srgbClr val="808080"/>
                </a:highlight>
              </a:rPr>
              <a:t>MARKETING</a:t>
            </a:r>
          </a:p>
          <a:p>
            <a:pPr marL="457200" indent="-457200" algn="ctr">
              <a:buFontTx/>
              <a:buChar char="-"/>
            </a:pPr>
            <a:r>
              <a:rPr lang="hr-HR" sz="2800" dirty="0">
                <a:solidFill>
                  <a:schemeClr val="tx1"/>
                </a:solidFill>
              </a:rPr>
              <a:t>Maja i Andrea</a:t>
            </a:r>
          </a:p>
          <a:p>
            <a:pPr algn="ctr"/>
            <a:endParaRPr lang="hr-HR" sz="2800" dirty="0">
              <a:solidFill>
                <a:schemeClr val="tx1"/>
              </a:solidFill>
            </a:endParaRPr>
          </a:p>
        </p:txBody>
      </p:sp>
      <p:sp>
        <p:nvSpPr>
          <p:cNvPr id="11" name="Pravokutnik 10">
            <a:extLst>
              <a:ext uri="{FF2B5EF4-FFF2-40B4-BE49-F238E27FC236}">
                <a16:creationId xmlns:a16="http://schemas.microsoft.com/office/drawing/2014/main" id="{5ACC366A-FD4B-4A06-A3C8-144DC54AE775}"/>
              </a:ext>
            </a:extLst>
          </p:cNvPr>
          <p:cNvSpPr/>
          <p:nvPr/>
        </p:nvSpPr>
        <p:spPr>
          <a:xfrm>
            <a:off x="6534110" y="3867130"/>
            <a:ext cx="4561491" cy="162860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dirty="0">
                <a:solidFill>
                  <a:schemeClr val="bg1"/>
                </a:solidFill>
                <a:highlight>
                  <a:srgbClr val="808080"/>
                </a:highlight>
              </a:rPr>
              <a:t>ŠKOLSKI DOGAĐAJI</a:t>
            </a:r>
          </a:p>
          <a:p>
            <a:pPr marL="2114550" lvl="4" indent="-285750" algn="ctr">
              <a:buFontTx/>
              <a:buChar char="-"/>
            </a:pPr>
            <a:r>
              <a:rPr lang="hr-HR" sz="2800" dirty="0">
                <a:solidFill>
                  <a:schemeClr val="tx1"/>
                </a:solidFill>
              </a:rPr>
              <a:t>Sanda, Vinka </a:t>
            </a:r>
          </a:p>
        </p:txBody>
      </p:sp>
      <p:pic>
        <p:nvPicPr>
          <p:cNvPr id="4" name="Picture 2" descr="Vidi izvornu sliku">
            <a:extLst>
              <a:ext uri="{FF2B5EF4-FFF2-40B4-BE49-F238E27FC236}">
                <a16:creationId xmlns:a16="http://schemas.microsoft.com/office/drawing/2014/main" id="{B81A9D1E-366C-44E8-A3FC-E4BCC989E04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28169">
            <a:off x="3662700" y="1374377"/>
            <a:ext cx="3934337" cy="3934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5266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6FD23A1-D2FC-4988-8BFE-5F0E691EA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SAJAM ZADRUGARA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31268B4-33B6-42BC-BDF1-36062B37B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>
                <a:hlinkClick r:id="rId2"/>
              </a:rPr>
              <a:t>SAJAM UČENIČKIH ZADRUGA - Bing </a:t>
            </a:r>
            <a:r>
              <a:rPr lang="hr-HR" dirty="0" err="1">
                <a:hlinkClick r:id="rId2"/>
              </a:rPr>
              <a:t>images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17159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5764359-F6B7-48DE-A803-60293E432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8676" y="457199"/>
            <a:ext cx="4078014" cy="3410608"/>
          </a:xfrm>
        </p:spPr>
        <p:txBody>
          <a:bodyPr>
            <a:noAutofit/>
          </a:bodyPr>
          <a:lstStyle/>
          <a:p>
            <a:r>
              <a:rPr lang="hr-HR" sz="4400" dirty="0"/>
              <a:t>Učenička zadruga i projekti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BC96F00-164C-41A6-A9B6-C00C9D5CB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Skoro svi školski projekti mogu se provoditi kao aktivnost zadruge</a:t>
            </a:r>
          </a:p>
          <a:p>
            <a:r>
              <a:rPr lang="hr-HR" sz="2800" dirty="0"/>
              <a:t>Zadruga može prijaviti projekte na neke natječaje na koje škola kao ustanova ne može</a:t>
            </a:r>
          </a:p>
          <a:p>
            <a:r>
              <a:rPr lang="hr-HR" sz="2800" dirty="0"/>
              <a:t>Zadruga može izdavati račun za svoje proizvode</a:t>
            </a:r>
          </a:p>
          <a:p>
            <a:r>
              <a:rPr lang="hr-HR" sz="2800" dirty="0"/>
              <a:t>Sve članice HUUZ plaćaju godišnju članarinu ( 100,00kn) </a:t>
            </a:r>
          </a:p>
        </p:txBody>
      </p:sp>
    </p:spTree>
    <p:extLst>
      <p:ext uri="{BB962C8B-B14F-4D97-AF65-F5344CB8AC3E}">
        <p14:creationId xmlns:p14="http://schemas.microsoft.com/office/powerpoint/2010/main" val="2781146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3157394-A467-4A65-9E75-D52D838F6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800" dirty="0"/>
              <a:t>Mjere za poticaj i potporu učenika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100D612-84CF-4C2F-ACC2-C104E22F3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Učenici za rad u zadruzi mogu biti pohvaljeni usmeno i pismeno.</a:t>
            </a:r>
          </a:p>
          <a:p>
            <a:r>
              <a:rPr lang="hr-HR" dirty="0"/>
              <a:t>Nagrada se dodjeljuje pojedincima, zadrugama ili sekcijama u zadruzi za iznimne rezultate u radu i unapređivanju učeničkog zadrugarstva. </a:t>
            </a:r>
          </a:p>
        </p:txBody>
      </p:sp>
    </p:spTree>
    <p:extLst>
      <p:ext uri="{BB962C8B-B14F-4D97-AF65-F5344CB8AC3E}">
        <p14:creationId xmlns:p14="http://schemas.microsoft.com/office/powerpoint/2010/main" val="4711596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>
            <a:extLst>
              <a:ext uri="{FF2B5EF4-FFF2-40B4-BE49-F238E27FC236}">
                <a16:creationId xmlns:a16="http://schemas.microsoft.com/office/drawing/2014/main" id="{2FFEEE2C-7786-46E4-8C5D-6DF1C6CC56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z="7200" dirty="0"/>
              <a:t>Hvala na pažnji !</a:t>
            </a:r>
          </a:p>
        </p:txBody>
      </p:sp>
    </p:spTree>
    <p:extLst>
      <p:ext uri="{BB962C8B-B14F-4D97-AF65-F5344CB8AC3E}">
        <p14:creationId xmlns:p14="http://schemas.microsoft.com/office/powerpoint/2010/main" val="1636289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68D45B4-E1FB-4D43-AA3A-479DE44DB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Postupak osnivanja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97378A9-AC2B-4E4F-9AC0-FADFE98BD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dirty="0">
                <a:solidFill>
                  <a:schemeClr val="tx1"/>
                </a:solidFill>
              </a:rPr>
              <a:t>1. SJEDNICA ŠKOLSKOG ODBORA:</a:t>
            </a:r>
          </a:p>
          <a:p>
            <a:pPr marL="0" indent="0">
              <a:buNone/>
            </a:pPr>
            <a:r>
              <a:rPr lang="hr-HR" dirty="0">
                <a:solidFill>
                  <a:schemeClr val="tx1"/>
                </a:solidFill>
              </a:rPr>
              <a:t>A ) ODLUKA O OSNUTKU UZ (donosi se na sjednici Školskog odbora) – </a:t>
            </a:r>
            <a:r>
              <a:rPr lang="hr-HR" dirty="0">
                <a:solidFill>
                  <a:srgbClr val="FF0000"/>
                </a:solidFill>
              </a:rPr>
              <a:t>Ok!</a:t>
            </a:r>
          </a:p>
          <a:p>
            <a:pPr marL="0" indent="0">
              <a:buNone/>
            </a:pPr>
            <a:r>
              <a:rPr lang="hr-HR" dirty="0">
                <a:solidFill>
                  <a:schemeClr val="tx1"/>
                </a:solidFill>
              </a:rPr>
              <a:t>B) FORMIRANJE PRIVREMENOG ZADRUŽNOG ODBORA </a:t>
            </a:r>
            <a:r>
              <a:rPr lang="hr-HR" dirty="0">
                <a:solidFill>
                  <a:srgbClr val="FF0000"/>
                </a:solidFill>
              </a:rPr>
              <a:t>– Ok!</a:t>
            </a:r>
          </a:p>
          <a:p>
            <a:pPr marL="0" indent="0">
              <a:buNone/>
            </a:pPr>
            <a:r>
              <a:rPr lang="hr-HR" dirty="0">
                <a:solidFill>
                  <a:schemeClr val="tx1"/>
                </a:solidFill>
              </a:rPr>
              <a:t>2. ODLUKU POSLATI: </a:t>
            </a:r>
          </a:p>
          <a:p>
            <a:pPr marL="457200" indent="-457200">
              <a:buAutoNum type="alphaLcParenR"/>
            </a:pPr>
            <a:r>
              <a:rPr lang="hr-HR" dirty="0">
                <a:solidFill>
                  <a:srgbClr val="FF0000"/>
                </a:solidFill>
              </a:rPr>
              <a:t>Ministarstvu znanosti i obrazovanja RH (Uprava za potporu i unaprjeđenje sustava odgoja i obrazovanja, Donje Svetice 38, Zagreb</a:t>
            </a:r>
          </a:p>
          <a:p>
            <a:pPr marL="457200" indent="-457200">
              <a:buAutoNum type="alphaLcParenR"/>
            </a:pPr>
            <a:r>
              <a:rPr lang="hr-HR" dirty="0">
                <a:solidFill>
                  <a:srgbClr val="FF0000"/>
                </a:solidFill>
              </a:rPr>
              <a:t>DNŽ - Odjelu za društvene djelatnosti</a:t>
            </a:r>
          </a:p>
          <a:p>
            <a:pPr marL="457200" indent="-457200">
              <a:buAutoNum type="arabicPeriod" startAt="3"/>
            </a:pPr>
            <a:r>
              <a:rPr lang="hr-HR" dirty="0">
                <a:solidFill>
                  <a:schemeClr val="tx1"/>
                </a:solidFill>
              </a:rPr>
              <a:t>OSNIVAČKA SKUPŠTINA – vodi se zapisnik</a:t>
            </a:r>
          </a:p>
          <a:p>
            <a:pPr marL="457200" indent="-457200">
              <a:buAutoNum type="alphaLcParenR"/>
            </a:pPr>
            <a:r>
              <a:rPr lang="hr-HR" dirty="0">
                <a:solidFill>
                  <a:schemeClr val="tx1"/>
                </a:solidFill>
              </a:rPr>
              <a:t>Bira se Zadružni odbor (7 članova)-potvrđuje ga i imenuje Školski odbor</a:t>
            </a:r>
          </a:p>
          <a:p>
            <a:pPr marL="457200" indent="-457200">
              <a:buAutoNum type="alphaLcParenR"/>
            </a:pPr>
            <a:r>
              <a:rPr lang="hr-HR" dirty="0">
                <a:solidFill>
                  <a:schemeClr val="tx1"/>
                </a:solidFill>
              </a:rPr>
              <a:t>Usvajaju se akti Zadruge: Pravila o radu, Plan i program rada</a:t>
            </a: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457200" indent="-457200">
              <a:buAutoNum type="alphaLcParenR"/>
            </a:pPr>
            <a:endParaRPr lang="hr-HR" dirty="0">
              <a:solidFill>
                <a:schemeClr val="tx1"/>
              </a:solidFill>
            </a:endParaRPr>
          </a:p>
          <a:p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512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EF770A1-1E20-4688-9F2C-C52A603AB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Postupak osnivanja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3D3DEBD-CE4B-4C34-BE3B-CB39075D7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 startAt="4"/>
            </a:pPr>
            <a:r>
              <a:rPr lang="hr-HR" dirty="0"/>
              <a:t> </a:t>
            </a:r>
            <a:r>
              <a:rPr lang="hr-HR" dirty="0">
                <a:solidFill>
                  <a:schemeClr val="tx1"/>
                </a:solidFill>
              </a:rPr>
              <a:t>DOKUMENTE POSLANI HUUZ-u (Zagreb, Dalmatinska 12)</a:t>
            </a:r>
          </a:p>
          <a:p>
            <a:pPr>
              <a:buFontTx/>
              <a:buChar char="-"/>
            </a:pPr>
            <a:r>
              <a:rPr lang="hr-HR" dirty="0">
                <a:solidFill>
                  <a:schemeClr val="tx1"/>
                </a:solidFill>
              </a:rPr>
              <a:t>Odluka o osnivanju UZ</a:t>
            </a:r>
          </a:p>
          <a:p>
            <a:pPr>
              <a:buFontTx/>
              <a:buChar char="-"/>
            </a:pPr>
            <a:r>
              <a:rPr lang="hr-HR" dirty="0">
                <a:solidFill>
                  <a:schemeClr val="tx1"/>
                </a:solidFill>
              </a:rPr>
              <a:t>Zapisnik s Osnivačke skupštine</a:t>
            </a:r>
          </a:p>
          <a:p>
            <a:pPr>
              <a:buFontTx/>
              <a:buChar char="-"/>
            </a:pPr>
            <a:r>
              <a:rPr lang="hr-HR" dirty="0">
                <a:solidFill>
                  <a:schemeClr val="tx1"/>
                </a:solidFill>
              </a:rPr>
              <a:t>Pravila o radu UZ</a:t>
            </a:r>
          </a:p>
          <a:p>
            <a:pPr>
              <a:buFontTx/>
              <a:buChar char="-"/>
            </a:pPr>
            <a:r>
              <a:rPr lang="hr-HR" dirty="0">
                <a:solidFill>
                  <a:schemeClr val="tx1"/>
                </a:solidFill>
              </a:rPr>
              <a:t>Program rada UZ</a:t>
            </a:r>
          </a:p>
          <a:p>
            <a:pPr>
              <a:buFontTx/>
              <a:buChar char="-"/>
            </a:pPr>
            <a:r>
              <a:rPr lang="hr-HR" dirty="0">
                <a:solidFill>
                  <a:schemeClr val="tx1"/>
                </a:solidFill>
              </a:rPr>
              <a:t>Popunjene i od škole ovjerene obrasce Pristupnice i Vjerodajnice</a:t>
            </a:r>
          </a:p>
          <a:p>
            <a:pPr>
              <a:buFontTx/>
              <a:buChar char="-"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r-HR" dirty="0">
                <a:solidFill>
                  <a:schemeClr val="tx1"/>
                </a:solidFill>
              </a:rPr>
              <a:t>5. Čekamo ODLUKU O PRIJEMU U ČLANSTVO HUUZ-a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47044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5DF6F78-16F3-4765-814A-830917851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Osnivačka skupština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F6098C4-9333-4981-BC79-4BE3C1713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708727"/>
            <a:ext cx="10178322" cy="41708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b="1" dirty="0"/>
              <a:t>Biranje Zadružnog odbora 7 članova </a:t>
            </a:r>
          </a:p>
          <a:p>
            <a:r>
              <a:rPr lang="hr-HR" dirty="0"/>
              <a:t> 2 nastavnika- zaposlenika ( Darka </a:t>
            </a:r>
            <a:r>
              <a:rPr lang="hr-HR" dirty="0" err="1"/>
              <a:t>Pribudić</a:t>
            </a:r>
            <a:r>
              <a:rPr lang="hr-HR" dirty="0"/>
              <a:t>, Franka Škoro)</a:t>
            </a:r>
          </a:p>
          <a:p>
            <a:r>
              <a:rPr lang="hr-HR" dirty="0"/>
              <a:t>1 roditelj ( Lidija Dragojević)</a:t>
            </a:r>
          </a:p>
          <a:p>
            <a:r>
              <a:rPr lang="hr-HR" dirty="0"/>
              <a:t>1 član suosnivač Zadruge (Poduzetnički inkubator Barbara Mirošević)</a:t>
            </a:r>
          </a:p>
          <a:p>
            <a:r>
              <a:rPr lang="hr-HR" dirty="0"/>
              <a:t>2 učenika ( Aurora </a:t>
            </a:r>
            <a:r>
              <a:rPr lang="hr-HR" dirty="0" err="1"/>
              <a:t>Blitvić</a:t>
            </a:r>
            <a:r>
              <a:rPr lang="hr-HR" dirty="0"/>
              <a:t>, Mara </a:t>
            </a:r>
            <a:r>
              <a:rPr lang="hr-HR" dirty="0" err="1"/>
              <a:t>Mandurić</a:t>
            </a:r>
            <a:r>
              <a:rPr lang="hr-HR" dirty="0"/>
              <a:t>)</a:t>
            </a:r>
          </a:p>
          <a:p>
            <a:r>
              <a:rPr lang="hr-HR" dirty="0"/>
              <a:t>1 predstavnik jedinice lokalne samouprave ( Jasna Maričić)</a:t>
            </a:r>
          </a:p>
          <a:p>
            <a:pPr marL="0" indent="0">
              <a:buNone/>
            </a:pPr>
            <a:endParaRPr lang="hr-HR" b="1" dirty="0"/>
          </a:p>
          <a:p>
            <a:pPr marL="0" indent="0">
              <a:buNone/>
            </a:pPr>
            <a:r>
              <a:rPr lang="hr-HR" b="1" dirty="0"/>
              <a:t>Osoba koja vodi Ljetopis i Matičnu knjigu- Sanda </a:t>
            </a:r>
            <a:r>
              <a:rPr lang="hr-HR" b="1" dirty="0" err="1"/>
              <a:t>Tasovac</a:t>
            </a:r>
            <a:r>
              <a:rPr lang="hr-HR" b="1" dirty="0"/>
              <a:t> </a:t>
            </a:r>
          </a:p>
          <a:p>
            <a:pPr marL="0" indent="0">
              <a:buNone/>
            </a:pPr>
            <a:endParaRPr lang="hr-HR" b="1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Dvostruki val 3">
            <a:extLst>
              <a:ext uri="{FF2B5EF4-FFF2-40B4-BE49-F238E27FC236}">
                <a16:creationId xmlns:a16="http://schemas.microsoft.com/office/drawing/2014/main" id="{CB42613B-2A9A-4720-8503-4E2AB4DE9E4D}"/>
              </a:ext>
            </a:extLst>
          </p:cNvPr>
          <p:cNvSpPr/>
          <p:nvPr/>
        </p:nvSpPr>
        <p:spPr>
          <a:xfrm rot="1690919">
            <a:off x="8534400" y="1847274"/>
            <a:ext cx="2438400" cy="914400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Odabrani</a:t>
            </a:r>
          </a:p>
        </p:txBody>
      </p:sp>
    </p:spTree>
    <p:extLst>
      <p:ext uri="{BB962C8B-B14F-4D97-AF65-F5344CB8AC3E}">
        <p14:creationId xmlns:p14="http://schemas.microsoft.com/office/powerpoint/2010/main" val="1721935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C8666D-EF59-471B-AC92-C7883AC97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Upravljanje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406169A-1A2F-4C80-AF48-C443B7CA6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b="1" dirty="0"/>
              <a:t>     Upravna tijela</a:t>
            </a:r>
          </a:p>
          <a:p>
            <a:r>
              <a:rPr lang="hr-HR" dirty="0"/>
              <a:t>Skupština zadruge – čine je svi članovi zadruge. Sastaje se najmanje 1.put godišnje</a:t>
            </a:r>
          </a:p>
          <a:p>
            <a:r>
              <a:rPr lang="hr-HR" dirty="0"/>
              <a:t>Uprava zadruge – čine je Zadružni odbor, predsjednik zadruge i tajnik zadruge</a:t>
            </a:r>
          </a:p>
          <a:p>
            <a:pPr marL="0" indent="0">
              <a:buNone/>
            </a:pPr>
            <a:r>
              <a:rPr lang="hr-HR" dirty="0"/>
              <a:t>     Mandat traje 2 ( dvije) godine i može se ponoviti</a:t>
            </a:r>
          </a:p>
          <a:p>
            <a:r>
              <a:rPr lang="hr-HR" b="1" dirty="0"/>
              <a:t>Predsjednica zadruge</a:t>
            </a:r>
            <a:r>
              <a:rPr lang="hr-HR" dirty="0"/>
              <a:t> „</a:t>
            </a:r>
            <a:r>
              <a:rPr lang="hr-HR" dirty="0" err="1"/>
              <a:t>Ankora</a:t>
            </a:r>
            <a:r>
              <a:rPr lang="hr-HR" dirty="0"/>
              <a:t>”- Maja Tičinović Žuvela</a:t>
            </a:r>
          </a:p>
          <a:p>
            <a:r>
              <a:rPr lang="hr-HR" b="1" dirty="0"/>
              <a:t>Zamjenica predsjednice </a:t>
            </a:r>
            <a:r>
              <a:rPr lang="hr-HR" dirty="0"/>
              <a:t>– Lea Berković</a:t>
            </a:r>
          </a:p>
          <a:p>
            <a:r>
              <a:rPr lang="hr-HR" b="1" dirty="0"/>
              <a:t>Tajnica zadruge </a:t>
            </a:r>
            <a:r>
              <a:rPr lang="hr-HR" dirty="0"/>
              <a:t>– Vinka Mušura</a:t>
            </a:r>
          </a:p>
        </p:txBody>
      </p:sp>
    </p:spTree>
    <p:extLst>
      <p:ext uri="{BB962C8B-B14F-4D97-AF65-F5344CB8AC3E}">
        <p14:creationId xmlns:p14="http://schemas.microsoft.com/office/powerpoint/2010/main" val="3568888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99C4D62-C577-4CBE-B504-765C30373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 donošenje akata zadruge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FAE05EE-FD83-419B-B3B2-F7AE76100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hlinkClick r:id="rId2" action="ppaction://hlinkfile"/>
              </a:rPr>
              <a:t>Pravila zadruge</a:t>
            </a:r>
            <a:endParaRPr lang="hr-HR" dirty="0"/>
          </a:p>
          <a:p>
            <a:r>
              <a:rPr lang="hr-HR" dirty="0">
                <a:hlinkClick r:id="rId3" action="ppaction://hlinkfile"/>
              </a:rPr>
              <a:t>Godišnji plan i program rada</a:t>
            </a:r>
            <a:endParaRPr lang="hr-HR" dirty="0"/>
          </a:p>
          <a:p>
            <a:r>
              <a:rPr lang="hr-HR" dirty="0"/>
              <a:t>Financijski plan</a:t>
            </a:r>
          </a:p>
          <a:p>
            <a:r>
              <a:rPr lang="hr-HR" dirty="0"/>
              <a:t>Članstva – pristupnice</a:t>
            </a:r>
          </a:p>
          <a:p>
            <a:r>
              <a:rPr lang="hr-HR" dirty="0"/>
              <a:t>Naziv zadruge, logo</a:t>
            </a:r>
          </a:p>
          <a:p>
            <a:r>
              <a:rPr lang="hr-HR" dirty="0"/>
              <a:t>Sekcije zadruge i voditelji </a:t>
            </a:r>
          </a:p>
          <a:p>
            <a:r>
              <a:rPr lang="hr-HR" dirty="0"/>
              <a:t>O djelatnosti zadruge vode se ljetopis zadruge i matična knjiga zadruge</a:t>
            </a:r>
          </a:p>
        </p:txBody>
      </p:sp>
    </p:spTree>
    <p:extLst>
      <p:ext uri="{BB962C8B-B14F-4D97-AF65-F5344CB8AC3E}">
        <p14:creationId xmlns:p14="http://schemas.microsoft.com/office/powerpoint/2010/main" val="1768751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6DC3649-58CE-4D64-8C50-AC0DA1C04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 naziv  I </a:t>
            </a:r>
            <a:r>
              <a:rPr lang="hr-HR" dirty="0" err="1"/>
              <a:t>LOGo</a:t>
            </a:r>
            <a:r>
              <a:rPr lang="hr-HR" dirty="0"/>
              <a:t> zadruge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AD89F06-E9D7-4BEE-915C-A7789AACE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4000" y="2420852"/>
            <a:ext cx="7935901" cy="30481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4800" dirty="0"/>
              <a:t>ANKORA 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1865B5B7-6E16-42FC-92DB-EC099BC079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9273" y="1209499"/>
            <a:ext cx="3688579" cy="5160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957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14484DE-B19D-4817-94A8-00D600A98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 </a:t>
            </a:r>
            <a:r>
              <a:rPr lang="hr-HR" dirty="0" err="1"/>
              <a:t>SEKCIJe</a:t>
            </a:r>
            <a:r>
              <a:rPr lang="hr-HR" dirty="0"/>
              <a:t> zadruge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44272CA-B0E4-444B-93BD-6DA6A04D4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hangingPunct="0"/>
            <a:r>
              <a:rPr lang="hr-HR" dirty="0">
                <a:solidFill>
                  <a:srgbClr val="FF0000"/>
                </a:solidFill>
              </a:rPr>
              <a:t>MASTER CHEF,</a:t>
            </a:r>
          </a:p>
          <a:p>
            <a:pPr lvl="0" hangingPunct="0"/>
            <a:r>
              <a:rPr lang="hr-HR" dirty="0">
                <a:solidFill>
                  <a:srgbClr val="FF0000"/>
                </a:solidFill>
              </a:rPr>
              <a:t>EKO - KREATIVCI,</a:t>
            </a:r>
          </a:p>
          <a:p>
            <a:pPr lvl="0" hangingPunct="0"/>
            <a:r>
              <a:rPr lang="hr-HR" dirty="0">
                <a:solidFill>
                  <a:srgbClr val="FF0000"/>
                </a:solidFill>
              </a:rPr>
              <a:t>MARKETING,</a:t>
            </a:r>
          </a:p>
          <a:p>
            <a:pPr lvl="0" hangingPunct="0"/>
            <a:r>
              <a:rPr lang="hr-HR" dirty="0">
                <a:solidFill>
                  <a:srgbClr val="FF0000"/>
                </a:solidFill>
              </a:rPr>
              <a:t>ORGANIZATORI ŠKOLSKIH DOGAĐANJA</a:t>
            </a:r>
          </a:p>
          <a:p>
            <a:pPr lvl="0" hangingPunct="0"/>
            <a:r>
              <a:rPr lang="hr-HR" dirty="0"/>
              <a:t>DRAMSKA SKUPINA</a:t>
            </a:r>
          </a:p>
          <a:p>
            <a:pPr lvl="0" hangingPunct="0"/>
            <a:r>
              <a:rPr lang="hr-HR" dirty="0"/>
              <a:t>GLOBE SKUPINA</a:t>
            </a:r>
          </a:p>
          <a:p>
            <a:pPr lvl="0" hangingPunct="0"/>
            <a:r>
              <a:rPr lang="hr-HR" dirty="0"/>
              <a:t>ZDRAVI ŽIVOT</a:t>
            </a:r>
          </a:p>
          <a:p>
            <a:pPr lvl="0" hangingPunct="0"/>
            <a:r>
              <a:rPr lang="hr-HR" dirty="0"/>
              <a:t>NOVINARSKA SEKCIJA</a:t>
            </a:r>
          </a:p>
          <a:p>
            <a:pPr lvl="0" hangingPunct="0"/>
            <a:r>
              <a:rPr lang="hr-HR" dirty="0"/>
              <a:t>HUMANITARCI </a:t>
            </a:r>
          </a:p>
          <a:p>
            <a:pPr lvl="0" hangingPunct="0"/>
            <a:r>
              <a:rPr lang="hr-HR" dirty="0"/>
              <a:t>GRUPA BIOLOZI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56776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DF45A6-F29B-4A7D-B04F-DFF95061C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337" y="135728"/>
            <a:ext cx="10372824" cy="1492132"/>
          </a:xfrm>
        </p:spPr>
        <p:txBody>
          <a:bodyPr/>
          <a:lstStyle/>
          <a:p>
            <a:r>
              <a:rPr lang="hr-HR" dirty="0"/>
              <a:t>AKTIVNOSTI SEKCIJA</a:t>
            </a:r>
          </a:p>
        </p:txBody>
      </p:sp>
      <p:sp>
        <p:nvSpPr>
          <p:cNvPr id="6" name="Pravokutnik 5">
            <a:extLst>
              <a:ext uri="{FF2B5EF4-FFF2-40B4-BE49-F238E27FC236}">
                <a16:creationId xmlns:a16="http://schemas.microsoft.com/office/drawing/2014/main" id="{7370DC35-B885-4D09-A862-310CBF338BC0}"/>
              </a:ext>
            </a:extLst>
          </p:cNvPr>
          <p:cNvSpPr/>
          <p:nvPr/>
        </p:nvSpPr>
        <p:spPr>
          <a:xfrm>
            <a:off x="6594300" y="457338"/>
            <a:ext cx="5040651" cy="280988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>
                <a:solidFill>
                  <a:schemeClr val="tx1"/>
                </a:solidFill>
                <a:highlight>
                  <a:srgbClr val="808080"/>
                </a:highlight>
              </a:rPr>
              <a:t>MASTER CHEF</a:t>
            </a:r>
          </a:p>
          <a:p>
            <a:pPr marL="457200" indent="-457200" algn="ctr">
              <a:buFontTx/>
              <a:buChar char="-"/>
            </a:pPr>
            <a:r>
              <a:rPr lang="hr-HR" sz="2000" dirty="0">
                <a:solidFill>
                  <a:schemeClr val="tx1"/>
                </a:solidFill>
              </a:rPr>
              <a:t>Projekti (Slatki festival)</a:t>
            </a:r>
          </a:p>
          <a:p>
            <a:pPr marL="457200" indent="-457200" algn="ctr">
              <a:buFontTx/>
              <a:buChar char="-"/>
            </a:pPr>
            <a:r>
              <a:rPr lang="hr-HR" sz="2000" dirty="0">
                <a:solidFill>
                  <a:schemeClr val="tx1"/>
                </a:solidFill>
              </a:rPr>
              <a:t>Radionice za učenike OŠ</a:t>
            </a:r>
          </a:p>
          <a:p>
            <a:pPr marL="457200" indent="-457200" algn="ctr">
              <a:buFontTx/>
              <a:buChar char="-"/>
            </a:pPr>
            <a:r>
              <a:rPr lang="hr-HR" sz="2000" dirty="0">
                <a:solidFill>
                  <a:schemeClr val="tx1"/>
                </a:solidFill>
              </a:rPr>
              <a:t>Natjecanja (3,2,1-petica)</a:t>
            </a:r>
          </a:p>
          <a:p>
            <a:pPr marL="457200" indent="-457200" algn="ctr">
              <a:buFontTx/>
              <a:buChar char="-"/>
            </a:pPr>
            <a:r>
              <a:rPr lang="hr-HR" sz="2000" dirty="0">
                <a:solidFill>
                  <a:schemeClr val="tx1"/>
                </a:solidFill>
              </a:rPr>
              <a:t>Podržavanje drugih događaja</a:t>
            </a:r>
          </a:p>
          <a:p>
            <a:pPr marL="457200" indent="-457200" algn="ctr">
              <a:buFontTx/>
              <a:buChar char="-"/>
            </a:pPr>
            <a:r>
              <a:rPr lang="hr-HR" sz="2000" dirty="0">
                <a:solidFill>
                  <a:schemeClr val="tx1"/>
                </a:solidFill>
              </a:rPr>
              <a:t>Prodaja kolačića i sl.</a:t>
            </a:r>
          </a:p>
          <a:p>
            <a:pPr marL="457200" indent="-457200" algn="ctr">
              <a:buFontTx/>
              <a:buChar char="-"/>
            </a:pPr>
            <a:r>
              <a:rPr lang="hr-HR" sz="2000" dirty="0">
                <a:solidFill>
                  <a:schemeClr val="tx1"/>
                </a:solidFill>
              </a:rPr>
              <a:t>Sudjelovanje na Božićnom sajmu </a:t>
            </a:r>
            <a:r>
              <a:rPr lang="hr-HR" sz="2000" dirty="0" err="1">
                <a:solidFill>
                  <a:schemeClr val="tx1"/>
                </a:solidFill>
              </a:rPr>
              <a:t>itd</a:t>
            </a:r>
            <a:r>
              <a:rPr lang="hr-HR" sz="20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7" name="Pravokutnik 6">
            <a:extLst>
              <a:ext uri="{FF2B5EF4-FFF2-40B4-BE49-F238E27FC236}">
                <a16:creationId xmlns:a16="http://schemas.microsoft.com/office/drawing/2014/main" id="{FC926433-A605-4B7D-B103-EA4216E7402D}"/>
              </a:ext>
            </a:extLst>
          </p:cNvPr>
          <p:cNvSpPr/>
          <p:nvPr/>
        </p:nvSpPr>
        <p:spPr>
          <a:xfrm>
            <a:off x="5780690" y="2364828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Pravokutnik 8">
            <a:extLst>
              <a:ext uri="{FF2B5EF4-FFF2-40B4-BE49-F238E27FC236}">
                <a16:creationId xmlns:a16="http://schemas.microsoft.com/office/drawing/2014/main" id="{80589669-80C3-43A2-9245-AEDBC5688DD9}"/>
              </a:ext>
            </a:extLst>
          </p:cNvPr>
          <p:cNvSpPr/>
          <p:nvPr/>
        </p:nvSpPr>
        <p:spPr>
          <a:xfrm>
            <a:off x="1140978" y="998483"/>
            <a:ext cx="4085158" cy="25577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>
                <a:solidFill>
                  <a:schemeClr val="bg1">
                    <a:lumMod val="95000"/>
                  </a:schemeClr>
                </a:solidFill>
                <a:highlight>
                  <a:srgbClr val="808080"/>
                </a:highlight>
              </a:rPr>
              <a:t>EKO KREATIVCI</a:t>
            </a:r>
          </a:p>
          <a:p>
            <a:pPr marL="457200" indent="-457200" algn="ctr">
              <a:buFontTx/>
              <a:buChar char="-"/>
            </a:pPr>
            <a:r>
              <a:rPr lang="hr-HR" sz="2000" dirty="0">
                <a:solidFill>
                  <a:schemeClr val="tx1"/>
                </a:solidFill>
              </a:rPr>
              <a:t>Projekti </a:t>
            </a:r>
          </a:p>
          <a:p>
            <a:pPr marL="457200" indent="-457200" algn="ctr">
              <a:buFontTx/>
              <a:buChar char="-"/>
            </a:pPr>
            <a:r>
              <a:rPr lang="hr-HR" sz="2000" dirty="0">
                <a:solidFill>
                  <a:schemeClr val="tx1"/>
                </a:solidFill>
              </a:rPr>
              <a:t>Radionice za učenike OŠ  </a:t>
            </a:r>
          </a:p>
          <a:p>
            <a:pPr algn="ctr"/>
            <a:r>
              <a:rPr lang="hr-HR" sz="2000" dirty="0">
                <a:solidFill>
                  <a:schemeClr val="tx1"/>
                </a:solidFill>
              </a:rPr>
              <a:t>(nastavak </a:t>
            </a:r>
            <a:r>
              <a:rPr lang="hr-HR" sz="2000" dirty="0" err="1">
                <a:solidFill>
                  <a:schemeClr val="tx1"/>
                </a:solidFill>
              </a:rPr>
              <a:t>Ankore</a:t>
            </a:r>
            <a:r>
              <a:rPr lang="hr-HR" sz="2000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hr-HR" sz="2000" dirty="0">
                <a:solidFill>
                  <a:schemeClr val="tx1"/>
                </a:solidFill>
              </a:rPr>
              <a:t>- Kreativni eko proizvodi</a:t>
            </a:r>
          </a:p>
          <a:p>
            <a:pPr algn="ctr"/>
            <a:endParaRPr lang="hr-HR" sz="3200" dirty="0">
              <a:solidFill>
                <a:schemeClr val="tx1"/>
              </a:solidFill>
            </a:endParaRPr>
          </a:p>
        </p:txBody>
      </p:sp>
      <p:sp>
        <p:nvSpPr>
          <p:cNvPr id="10" name="Pravokutnik 9">
            <a:extLst>
              <a:ext uri="{FF2B5EF4-FFF2-40B4-BE49-F238E27FC236}">
                <a16:creationId xmlns:a16="http://schemas.microsoft.com/office/drawing/2014/main" id="{2038C55D-0FBB-48A8-8949-043B18F9B871}"/>
              </a:ext>
            </a:extLst>
          </p:cNvPr>
          <p:cNvSpPr/>
          <p:nvPr/>
        </p:nvSpPr>
        <p:spPr>
          <a:xfrm>
            <a:off x="1006839" y="3946634"/>
            <a:ext cx="4353437" cy="291136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>
                <a:solidFill>
                  <a:schemeClr val="tx1"/>
                </a:solidFill>
                <a:highlight>
                  <a:srgbClr val="808080"/>
                </a:highlight>
              </a:rPr>
              <a:t>MARKETING</a:t>
            </a:r>
          </a:p>
          <a:p>
            <a:pPr marL="457200" indent="-457200" algn="ctr">
              <a:buFontTx/>
              <a:buChar char="-"/>
            </a:pPr>
            <a:r>
              <a:rPr lang="hr-HR" sz="2000" dirty="0">
                <a:solidFill>
                  <a:schemeClr val="tx1"/>
                </a:solidFill>
              </a:rPr>
              <a:t>Web stranica </a:t>
            </a:r>
            <a:r>
              <a:rPr lang="hr-HR" sz="2000" dirty="0" err="1">
                <a:solidFill>
                  <a:schemeClr val="tx1"/>
                </a:solidFill>
              </a:rPr>
              <a:t>Ankora</a:t>
            </a:r>
            <a:endParaRPr lang="hr-HR" sz="2000" dirty="0">
              <a:solidFill>
                <a:schemeClr val="tx1"/>
              </a:solidFill>
            </a:endParaRPr>
          </a:p>
          <a:p>
            <a:pPr marL="457200" indent="-457200" algn="ctr">
              <a:buFontTx/>
              <a:buChar char="-"/>
            </a:pPr>
            <a:r>
              <a:rPr lang="hr-HR" sz="2000" dirty="0">
                <a:solidFill>
                  <a:schemeClr val="tx1"/>
                </a:solidFill>
              </a:rPr>
              <a:t>Facebook stranica </a:t>
            </a:r>
            <a:r>
              <a:rPr lang="hr-HR" sz="2000" dirty="0" err="1">
                <a:solidFill>
                  <a:schemeClr val="tx1"/>
                </a:solidFill>
              </a:rPr>
              <a:t>Ankora</a:t>
            </a:r>
            <a:endParaRPr lang="hr-HR" sz="2000" dirty="0">
              <a:solidFill>
                <a:schemeClr val="tx1"/>
              </a:solidFill>
            </a:endParaRPr>
          </a:p>
          <a:p>
            <a:pPr marL="457200" indent="-457200" algn="ctr">
              <a:buFontTx/>
              <a:buChar char="-"/>
            </a:pPr>
            <a:r>
              <a:rPr lang="hr-HR" sz="2000" dirty="0">
                <a:solidFill>
                  <a:schemeClr val="tx1"/>
                </a:solidFill>
              </a:rPr>
              <a:t>Radio</a:t>
            </a:r>
          </a:p>
          <a:p>
            <a:pPr marL="457200" indent="-457200" algn="ctr">
              <a:buFontTx/>
              <a:buChar char="-"/>
            </a:pPr>
            <a:r>
              <a:rPr lang="hr-HR" sz="2000" dirty="0">
                <a:solidFill>
                  <a:schemeClr val="tx1"/>
                </a:solidFill>
              </a:rPr>
              <a:t>Promotivni materijali za podržavanje drugih sekcija</a:t>
            </a:r>
          </a:p>
          <a:p>
            <a:pPr marL="457200" indent="-457200" algn="ctr">
              <a:buFontTx/>
              <a:buChar char="-"/>
            </a:pPr>
            <a:r>
              <a:rPr lang="hr-HR" sz="2000" dirty="0">
                <a:solidFill>
                  <a:schemeClr val="tx1"/>
                </a:solidFill>
              </a:rPr>
              <a:t>TIK TOK (Silvija)</a:t>
            </a:r>
          </a:p>
          <a:p>
            <a:pPr marL="457200" indent="-457200" algn="ctr">
              <a:buFontTx/>
              <a:buChar char="-"/>
            </a:pPr>
            <a:endParaRPr lang="hr-HR" sz="2800" dirty="0">
              <a:solidFill>
                <a:schemeClr val="tx1"/>
              </a:solidFill>
            </a:endParaRPr>
          </a:p>
        </p:txBody>
      </p:sp>
      <p:sp>
        <p:nvSpPr>
          <p:cNvPr id="11" name="Pravokutnik 10">
            <a:extLst>
              <a:ext uri="{FF2B5EF4-FFF2-40B4-BE49-F238E27FC236}">
                <a16:creationId xmlns:a16="http://schemas.microsoft.com/office/drawing/2014/main" id="{5ACC366A-FD4B-4A06-A3C8-144DC54AE775}"/>
              </a:ext>
            </a:extLst>
          </p:cNvPr>
          <p:cNvSpPr/>
          <p:nvPr/>
        </p:nvSpPr>
        <p:spPr>
          <a:xfrm>
            <a:off x="7073461" y="3731173"/>
            <a:ext cx="4561491" cy="274444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dirty="0">
                <a:solidFill>
                  <a:schemeClr val="bg1">
                    <a:lumMod val="95000"/>
                  </a:schemeClr>
                </a:solidFill>
                <a:highlight>
                  <a:srgbClr val="808080"/>
                </a:highlight>
              </a:rPr>
              <a:t>ŠKOLSKI DOGAĐAJI</a:t>
            </a:r>
          </a:p>
          <a:p>
            <a:pPr marL="285750" indent="-285750" algn="ctr">
              <a:buFontTx/>
              <a:buChar char="-"/>
            </a:pPr>
            <a:r>
              <a:rPr lang="hr-HR" dirty="0"/>
              <a:t>Uređivanje škole za Božić</a:t>
            </a:r>
          </a:p>
          <a:p>
            <a:pPr marL="285750" indent="-285750" algn="ctr">
              <a:buFontTx/>
              <a:buChar char="-"/>
            </a:pPr>
            <a:r>
              <a:rPr lang="hr-HR" dirty="0"/>
              <a:t>Projektni dani</a:t>
            </a:r>
          </a:p>
          <a:p>
            <a:pPr marL="285750" indent="-285750" algn="ctr">
              <a:buFontTx/>
              <a:buChar char="-"/>
            </a:pPr>
            <a:r>
              <a:rPr lang="hr-HR" dirty="0"/>
              <a:t>Putovanja</a:t>
            </a:r>
          </a:p>
          <a:p>
            <a:pPr marL="285750" indent="-285750" algn="ctr">
              <a:buFontTx/>
              <a:buChar char="-"/>
            </a:pPr>
            <a:r>
              <a:rPr lang="hr-HR" dirty="0" err="1"/>
              <a:t>Pub</a:t>
            </a:r>
            <a:r>
              <a:rPr lang="hr-HR" dirty="0"/>
              <a:t> kvizovi</a:t>
            </a:r>
          </a:p>
          <a:p>
            <a:pPr marL="285750" indent="-285750" algn="ctr">
              <a:buFontTx/>
              <a:buChar char="-"/>
            </a:pPr>
            <a:r>
              <a:rPr lang="hr-HR" dirty="0"/>
              <a:t>Radionice za učenike</a:t>
            </a:r>
          </a:p>
          <a:p>
            <a:pPr algn="ctr"/>
            <a:r>
              <a:rPr lang="hr-HR" dirty="0"/>
              <a:t>I druge aktivnosti koje su usmjerene na sve učenike i nastavnike škole zbog kreiranja pozitivnog ozračja i učenja kroz igru i aktivnost </a:t>
            </a:r>
          </a:p>
          <a:p>
            <a:pPr marL="285750" indent="-285750" algn="ctr">
              <a:buFontTx/>
              <a:buChar char="-"/>
            </a:pPr>
            <a:endParaRPr lang="hr-HR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AA626534-F6EC-4216-BC78-D4D222FF8F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9281">
            <a:off x="4538308" y="1678599"/>
            <a:ext cx="2829113" cy="395814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20409264"/>
      </p:ext>
    </p:extLst>
  </p:cSld>
  <p:clrMapOvr>
    <a:masterClrMapping/>
  </p:clrMapOvr>
</p:sld>
</file>

<file path=ppt/theme/theme1.xml><?xml version="1.0" encoding="utf-8"?>
<a:theme xmlns:a="http://schemas.openxmlformats.org/drawingml/2006/main" name="Značka">
  <a:themeElements>
    <a:clrScheme name="Značka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Značka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Značk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TM10001106[[fn=Značka]]</Template>
  <TotalTime>411</TotalTime>
  <Words>571</Words>
  <Application>Microsoft Office PowerPoint</Application>
  <PresentationFormat>Široki zaslon</PresentationFormat>
  <Paragraphs>113</Paragraphs>
  <Slides>14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9" baseType="lpstr">
      <vt:lpstr>Arial</vt:lpstr>
      <vt:lpstr>Calibri</vt:lpstr>
      <vt:lpstr>Gill Sans MT</vt:lpstr>
      <vt:lpstr>Impact</vt:lpstr>
      <vt:lpstr>Značka</vt:lpstr>
      <vt:lpstr>UČENIČKA ZADRUGA</vt:lpstr>
      <vt:lpstr>Postupak osnivanja</vt:lpstr>
      <vt:lpstr>Postupak osnivanja</vt:lpstr>
      <vt:lpstr>Osnivačka skupština</vt:lpstr>
      <vt:lpstr>Upravljanje </vt:lpstr>
      <vt:lpstr> donošenje akata zadruge</vt:lpstr>
      <vt:lpstr> naziv  I LOGo zadruge</vt:lpstr>
      <vt:lpstr> SEKCIJe zadruge </vt:lpstr>
      <vt:lpstr>AKTIVNOSTI SEKCIJA</vt:lpstr>
      <vt:lpstr>voditelji SEKCIJA</vt:lpstr>
      <vt:lpstr>SAJAM ZADRUGARA</vt:lpstr>
      <vt:lpstr>Učenička zadruga i projekti</vt:lpstr>
      <vt:lpstr>Mjere za poticaj i potporu učenika</vt:lpstr>
      <vt:lpstr>Hvala na pažnji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UČENIČKA ZADRUGA</dc:title>
  <dc:creator>Srednja škola Vela L</dc:creator>
  <cp:lastModifiedBy>Ofelija Dragojević</cp:lastModifiedBy>
  <cp:revision>24</cp:revision>
  <dcterms:created xsi:type="dcterms:W3CDTF">2022-10-05T12:20:24Z</dcterms:created>
  <dcterms:modified xsi:type="dcterms:W3CDTF">2022-12-19T08:08:18Z</dcterms:modified>
</cp:coreProperties>
</file>